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4" r:id="rId9"/>
    <p:sldId id="265" r:id="rId10"/>
    <p:sldId id="267" r:id="rId11"/>
    <p:sldId id="266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進奕 謝" initials="進奕" lastIdx="4" clrIdx="0">
    <p:extLst>
      <p:ext uri="{19B8F6BF-5375-455C-9EA6-DF929625EA0E}">
        <p15:presenceInfo xmlns:p15="http://schemas.microsoft.com/office/powerpoint/2012/main" userId="a463b6cc4c2f94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7CBBA-9910-4A82-A0B2-21AC6A0F1A0C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A6F4-A17C-46CB-BC4C-8A620370F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19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025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62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76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960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830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178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926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61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33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309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36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5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40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91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87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31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73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963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A6F4-A17C-46CB-BC4C-8A620370F7F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31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5100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72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6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66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36000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7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36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13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01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151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633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505492A-FAC6-41D9-A1AE-A62F9B53BA06}" type="datetimeFigureOut">
              <a:rPr lang="zh-TW" altLang="en-US" smtClean="0"/>
              <a:t>2023/3/17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9176375-9959-4EA9-919A-1C4874E4E4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639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27.tmp"/><Relationship Id="rId4" Type="http://schemas.openxmlformats.org/officeDocument/2006/relationships/image" Target="../media/image22.tmp"/><Relationship Id="rId9" Type="http://schemas.openxmlformats.org/officeDocument/2006/relationships/image" Target="../media/image2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3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mp"/><Relationship Id="rId5" Type="http://schemas.openxmlformats.org/officeDocument/2006/relationships/image" Target="../media/image27.tmp"/><Relationship Id="rId4" Type="http://schemas.openxmlformats.org/officeDocument/2006/relationships/image" Target="../media/image2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3.tmp"/><Relationship Id="rId7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10" Type="http://schemas.openxmlformats.org/officeDocument/2006/relationships/image" Target="../media/image10.tmp"/><Relationship Id="rId4" Type="http://schemas.openxmlformats.org/officeDocument/2006/relationships/image" Target="../media/image4.tmp"/><Relationship Id="rId9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3.tmp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10.tmp"/><Relationship Id="rId4" Type="http://schemas.openxmlformats.org/officeDocument/2006/relationships/image" Target="../media/image4.tmp"/><Relationship Id="rId9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878E697-5703-2745-180F-BCBEB705F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4" t="30018" r="9833" b="34951"/>
          <a:stretch/>
        </p:blipFill>
        <p:spPr>
          <a:xfrm>
            <a:off x="1178351" y="2111604"/>
            <a:ext cx="9814770" cy="23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9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模型圖例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C24E14A-288D-58F7-D19D-629150140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35425" r="54172" b="23954"/>
          <a:stretch/>
        </p:blipFill>
        <p:spPr>
          <a:xfrm>
            <a:off x="1219200" y="2083322"/>
            <a:ext cx="2752627" cy="360103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4464B9C-D1E5-1A82-A319-85295CA4A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27016" r="54691" b="24656"/>
          <a:stretch/>
        </p:blipFill>
        <p:spPr>
          <a:xfrm>
            <a:off x="5229520" y="1649688"/>
            <a:ext cx="5743280" cy="432344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BB2FCE1-BACE-AEFD-1DB1-D9B583A0AD1F}"/>
              </a:ext>
            </a:extLst>
          </p:cNvPr>
          <p:cNvSpPr/>
          <p:nvPr/>
        </p:nvSpPr>
        <p:spPr>
          <a:xfrm>
            <a:off x="5562600" y="3333886"/>
            <a:ext cx="2674620" cy="10476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D8A587A-3FF3-F81F-B5DF-B4C8F84CFB43}"/>
              </a:ext>
            </a:extLst>
          </p:cNvPr>
          <p:cNvSpPr/>
          <p:nvPr/>
        </p:nvSpPr>
        <p:spPr>
          <a:xfrm>
            <a:off x="2989525" y="3172885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AC3F010-F758-7B39-D65B-C7275D3DE1B2}"/>
              </a:ext>
            </a:extLst>
          </p:cNvPr>
          <p:cNvSpPr/>
          <p:nvPr/>
        </p:nvSpPr>
        <p:spPr>
          <a:xfrm>
            <a:off x="8991600" y="1479780"/>
            <a:ext cx="1173480" cy="194921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50472EA-EDBC-0AD9-8F63-7D09743975B1}"/>
              </a:ext>
            </a:extLst>
          </p:cNvPr>
          <p:cNvSpPr/>
          <p:nvPr/>
        </p:nvSpPr>
        <p:spPr>
          <a:xfrm>
            <a:off x="2798347" y="2252200"/>
            <a:ext cx="569690" cy="12496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D4D7E5C3-ABB5-D81D-B73C-E10D4C2F3451}"/>
              </a:ext>
            </a:extLst>
          </p:cNvPr>
          <p:cNvSpPr txBox="1">
            <a:spLocks/>
          </p:cNvSpPr>
          <p:nvPr/>
        </p:nvSpPr>
        <p:spPr>
          <a:xfrm>
            <a:off x="1158240" y="1382185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若無觀測值則利用</a:t>
            </a:r>
            <a:r>
              <a:rPr lang="en-US" altLang="zh-TW" dirty="0"/>
              <a:t>predict</a:t>
            </a:r>
            <a:r>
              <a:rPr lang="zh-TW" altLang="en-US" dirty="0"/>
              <a:t>的結果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DF20EB8-4D4C-BF18-C863-C6CE1451748C}"/>
              </a:ext>
            </a:extLst>
          </p:cNvPr>
          <p:cNvSpPr/>
          <p:nvPr/>
        </p:nvSpPr>
        <p:spPr>
          <a:xfrm>
            <a:off x="2743826" y="5128180"/>
            <a:ext cx="678731" cy="556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19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SDE(</a:t>
            </a:r>
            <a:r>
              <a:rPr lang="zh-TW" altLang="en-US" dirty="0"/>
              <a:t>隨機微分方程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569344F2-E852-66A9-9AFE-D4D669A1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84" y="2259312"/>
            <a:ext cx="3704231" cy="682007"/>
          </a:xfrm>
          <a:prstGeom prst="rect">
            <a:avLst/>
          </a:prstGeom>
        </p:spPr>
      </p:pic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B6859D71-9F1F-EEB3-172A-B16355C9E514}"/>
              </a:ext>
            </a:extLst>
          </p:cNvPr>
          <p:cNvSpPr txBox="1">
            <a:spLocks/>
          </p:cNvSpPr>
          <p:nvPr/>
        </p:nvSpPr>
        <p:spPr>
          <a:xfrm>
            <a:off x="1158240" y="1382185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作者假設</a:t>
            </a:r>
            <a:r>
              <a:rPr lang="en-US" altLang="zh-TW" dirty="0"/>
              <a:t>latent vector z</a:t>
            </a:r>
            <a:r>
              <a:rPr lang="zh-TW" altLang="en-US" dirty="0"/>
              <a:t> 服從：</a:t>
            </a: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6C44E6BA-48DA-0E40-75F4-CB69040D9C01}"/>
              </a:ext>
            </a:extLst>
          </p:cNvPr>
          <p:cNvCxnSpPr>
            <a:cxnSpLocks/>
          </p:cNvCxnSpPr>
          <p:nvPr/>
        </p:nvCxnSpPr>
        <p:spPr>
          <a:xfrm flipV="1">
            <a:off x="4243884" y="2805642"/>
            <a:ext cx="1306016" cy="1461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6AB3FC28-D161-2877-FE9D-3640B7066DB5}"/>
              </a:ext>
            </a:extLst>
          </p:cNvPr>
          <p:cNvCxnSpPr>
            <a:cxnSpLocks/>
          </p:cNvCxnSpPr>
          <p:nvPr/>
        </p:nvCxnSpPr>
        <p:spPr>
          <a:xfrm flipH="1" flipV="1">
            <a:off x="7030720" y="2805642"/>
            <a:ext cx="254000" cy="1461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014E4D3C-9F4C-D378-C381-85641E94A766}"/>
              </a:ext>
            </a:extLst>
          </p:cNvPr>
          <p:cNvCxnSpPr>
            <a:cxnSpLocks/>
          </p:cNvCxnSpPr>
          <p:nvPr/>
        </p:nvCxnSpPr>
        <p:spPr>
          <a:xfrm flipH="1" flipV="1">
            <a:off x="7647940" y="2829560"/>
            <a:ext cx="1614397" cy="14376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C2CCFA4C-F0EA-4019-765B-45BECBAADDBE}"/>
              </a:ext>
            </a:extLst>
          </p:cNvPr>
          <p:cNvSpPr txBox="1"/>
          <p:nvPr/>
        </p:nvSpPr>
        <p:spPr>
          <a:xfrm>
            <a:off x="2505269" y="4267200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transition matrix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F6B5E623-A5D6-4377-B4C7-35013CA00161}"/>
              </a:ext>
            </a:extLst>
          </p:cNvPr>
          <p:cNvSpPr txBox="1"/>
          <p:nvPr/>
        </p:nvSpPr>
        <p:spPr>
          <a:xfrm>
            <a:off x="6039896" y="4273097"/>
            <a:ext cx="2572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diffusion coefficient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8B5C43E-1630-88C3-433A-75A385DA9CC8}"/>
              </a:ext>
            </a:extLst>
          </p:cNvPr>
          <p:cNvSpPr txBox="1"/>
          <p:nvPr/>
        </p:nvSpPr>
        <p:spPr>
          <a:xfrm>
            <a:off x="8788745" y="4215282"/>
            <a:ext cx="3044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Brownian motion process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5F0FDFB-6D89-AFC2-AC67-988672DFC5D8}"/>
              </a:ext>
            </a:extLst>
          </p:cNvPr>
          <p:cNvCxnSpPr/>
          <p:nvPr/>
        </p:nvCxnSpPr>
        <p:spPr>
          <a:xfrm>
            <a:off x="5354320" y="2720340"/>
            <a:ext cx="386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F0323D9E-1819-35A6-52FE-60DC2DAB1514}"/>
              </a:ext>
            </a:extLst>
          </p:cNvPr>
          <p:cNvCxnSpPr/>
          <p:nvPr/>
        </p:nvCxnSpPr>
        <p:spPr>
          <a:xfrm>
            <a:off x="6837680" y="2745740"/>
            <a:ext cx="386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78249F19-4013-ED60-6C5C-92B9943B380C}"/>
              </a:ext>
            </a:extLst>
          </p:cNvPr>
          <p:cNvCxnSpPr/>
          <p:nvPr/>
        </p:nvCxnSpPr>
        <p:spPr>
          <a:xfrm>
            <a:off x="7432496" y="2745740"/>
            <a:ext cx="3860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CFA6AD2-90EC-1FE7-6742-BF23B5A18A58}"/>
              </a:ext>
            </a:extLst>
          </p:cNvPr>
          <p:cNvSpPr txBox="1"/>
          <p:nvPr/>
        </p:nvSpPr>
        <p:spPr>
          <a:xfrm>
            <a:off x="8788745" y="5503964"/>
            <a:ext cx="27967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…with diffusion matrix Q</a:t>
            </a:r>
            <a:endParaRPr lang="zh-TW" altLang="en-US" sz="2000" dirty="0"/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D708F412-43E2-F39D-A468-EC1E53642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31" y="6001114"/>
            <a:ext cx="2113419" cy="571553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BD04F041-D04F-5CCC-1C62-1DE5840D5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688662"/>
            <a:ext cx="2158559" cy="602389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id="{F794FB9B-9EA7-7DBB-7C7E-D458FB231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89" y="4686301"/>
            <a:ext cx="2036076" cy="602389"/>
          </a:xfrm>
          <a:prstGeom prst="rect">
            <a:avLst/>
          </a:prstGeom>
        </p:spPr>
      </p:pic>
      <p:pic>
        <p:nvPicPr>
          <p:cNvPr id="52" name="圖片 51">
            <a:extLst>
              <a:ext uri="{FF2B5EF4-FFF2-40B4-BE49-F238E27FC236}">
                <a16:creationId xmlns:a16="http://schemas.microsoft.com/office/drawing/2014/main" id="{3F2A480B-5C1D-5A94-1073-50809986C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89" y="4666268"/>
            <a:ext cx="1646185" cy="691674"/>
          </a:xfrm>
          <a:prstGeom prst="rect">
            <a:avLst/>
          </a:prstGeom>
        </p:spPr>
      </p:pic>
      <p:sp>
        <p:nvSpPr>
          <p:cNvPr id="53" name="文字方塊 52">
            <a:extLst>
              <a:ext uri="{FF2B5EF4-FFF2-40B4-BE49-F238E27FC236}">
                <a16:creationId xmlns:a16="http://schemas.microsoft.com/office/drawing/2014/main" id="{3A49DB7B-AE34-5AAA-9E08-C6139A36F261}"/>
              </a:ext>
            </a:extLst>
          </p:cNvPr>
          <p:cNvSpPr txBox="1"/>
          <p:nvPr/>
        </p:nvSpPr>
        <p:spPr>
          <a:xfrm>
            <a:off x="2773193" y="5475815"/>
            <a:ext cx="128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Learnable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035CBB84-9DA2-1D54-741A-D7F5A6839EB1}"/>
              </a:ext>
            </a:extLst>
          </p:cNvPr>
          <p:cNvSpPr txBox="1"/>
          <p:nvPr/>
        </p:nvSpPr>
        <p:spPr>
          <a:xfrm>
            <a:off x="7814971" y="6179623"/>
            <a:ext cx="128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Learnable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C87F5271-D707-BDD7-19F5-3BF2F4B23B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71" y="5427656"/>
            <a:ext cx="1067778" cy="4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4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SDE(</a:t>
            </a:r>
            <a:r>
              <a:rPr lang="zh-TW" altLang="en-US" dirty="0"/>
              <a:t>隨機微分方程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B6859D71-9F1F-EEB3-172A-B16355C9E514}"/>
              </a:ext>
            </a:extLst>
          </p:cNvPr>
          <p:cNvSpPr txBox="1">
            <a:spLocks/>
          </p:cNvSpPr>
          <p:nvPr/>
        </p:nvSpPr>
        <p:spPr>
          <a:xfrm>
            <a:off x="1158239" y="1382185"/>
            <a:ext cx="10370741" cy="1214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如果已知前一個</a:t>
            </a:r>
            <a:r>
              <a:rPr lang="en-US" altLang="zh-TW" dirty="0"/>
              <a:t>observation time</a:t>
            </a:r>
            <a:r>
              <a:rPr lang="zh-TW" altLang="en-US" dirty="0"/>
              <a:t> </a:t>
            </a:r>
            <a:r>
              <a:rPr lang="el-GR" altLang="zh-TW" sz="2800" dirty="0"/>
              <a:t>τ</a:t>
            </a:r>
            <a:r>
              <a:rPr lang="el-GR" altLang="zh-TW" dirty="0"/>
              <a:t>(</a:t>
            </a:r>
            <a:r>
              <a:rPr lang="en-US" altLang="zh-TW" dirty="0"/>
              <a:t>t)</a:t>
            </a:r>
            <a:r>
              <a:rPr lang="zh-TW" altLang="en-US" dirty="0"/>
              <a:t>的</a:t>
            </a:r>
            <a:r>
              <a:rPr lang="en-US" altLang="zh-TW" dirty="0"/>
              <a:t>latent vector z</a:t>
            </a:r>
            <a:r>
              <a:rPr lang="el-GR" altLang="zh-TW" sz="3200" baseline="-25000" dirty="0"/>
              <a:t>τ</a:t>
            </a:r>
            <a:r>
              <a:rPr lang="el-GR" altLang="zh-TW" baseline="-25000" dirty="0"/>
              <a:t>(</a:t>
            </a:r>
            <a:r>
              <a:rPr lang="en-US" altLang="zh-TW" baseline="-25000" dirty="0"/>
              <a:t>t) </a:t>
            </a:r>
          </a:p>
          <a:p>
            <a:pPr marL="0" indent="0">
              <a:buNone/>
            </a:pPr>
            <a:r>
              <a:rPr lang="zh-TW" altLang="en-US" dirty="0"/>
              <a:t>         即可解</a:t>
            </a:r>
            <a:r>
              <a:rPr lang="en-US" altLang="zh-TW" dirty="0"/>
              <a:t>SDE</a:t>
            </a:r>
            <a:r>
              <a:rPr lang="zh-TW" altLang="en-US" dirty="0"/>
              <a:t>來預估現在時間 </a:t>
            </a:r>
            <a:r>
              <a:rPr lang="en-US" altLang="zh-TW" dirty="0"/>
              <a:t>t </a:t>
            </a:r>
            <a:r>
              <a:rPr lang="zh-TW" altLang="en-US" dirty="0"/>
              <a:t>的 </a:t>
            </a:r>
            <a:r>
              <a:rPr lang="en-US" altLang="zh-TW" dirty="0"/>
              <a:t>latent vector </a:t>
            </a:r>
            <a:r>
              <a:rPr lang="en-US" altLang="zh-TW" dirty="0" err="1"/>
              <a:t>z</a:t>
            </a:r>
            <a:r>
              <a:rPr lang="en-US" altLang="zh-TW" baseline="-25000" dirty="0" err="1"/>
              <a:t>t</a:t>
            </a:r>
            <a:r>
              <a:rPr lang="zh-TW" altLang="en-US" dirty="0"/>
              <a:t>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E849A7-9C61-7FB3-C4F0-66CB4ED93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94" y="2788509"/>
            <a:ext cx="7068012" cy="96042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8E5622F-308B-AF16-6F15-83B6E35E2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16" y="4247016"/>
            <a:ext cx="7574786" cy="226246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E4D8D12-CDF6-BEC0-CF54-32C92CF8AB46}"/>
              </a:ext>
            </a:extLst>
          </p:cNvPr>
          <p:cNvSpPr txBox="1"/>
          <p:nvPr/>
        </p:nvSpPr>
        <p:spPr>
          <a:xfrm>
            <a:off x="1245930" y="4361124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/>
              <a:t>z</a:t>
            </a:r>
            <a:r>
              <a:rPr lang="en-US" altLang="zh-TW" sz="2000" baseline="-25000" dirty="0" err="1"/>
              <a:t>t</a:t>
            </a:r>
            <a:r>
              <a:rPr lang="zh-TW" altLang="en-US" sz="2000" dirty="0"/>
              <a:t>平均值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D3E8738-B36E-481D-2006-7675DD09C85B}"/>
              </a:ext>
            </a:extLst>
          </p:cNvPr>
          <p:cNvSpPr txBox="1"/>
          <p:nvPr/>
        </p:nvSpPr>
        <p:spPr>
          <a:xfrm>
            <a:off x="850005" y="4907795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err="1"/>
              <a:t>z</a:t>
            </a:r>
            <a:r>
              <a:rPr lang="en-US" altLang="zh-TW" sz="2000" baseline="-25000" dirty="0" err="1"/>
              <a:t>t</a:t>
            </a:r>
            <a:r>
              <a:rPr lang="zh-TW" altLang="en-US" sz="2000" dirty="0"/>
              <a:t>共變異矩陣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9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可訓練參數設定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569344F2-E852-66A9-9AFE-D4D669A1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66" y="1525828"/>
            <a:ext cx="3704231" cy="682007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C2CCFA4C-F0EA-4019-765B-45BECBAADDBE}"/>
              </a:ext>
            </a:extLst>
          </p:cNvPr>
          <p:cNvSpPr txBox="1"/>
          <p:nvPr/>
        </p:nvSpPr>
        <p:spPr>
          <a:xfrm>
            <a:off x="5908454" y="660991"/>
            <a:ext cx="248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K = hyperparameter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F794FB9B-9EA7-7DBB-7C7E-D458FB231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66" y="2706672"/>
            <a:ext cx="2036076" cy="60238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BCBE3E0-398C-EC90-60E2-471282A1ED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3" t="37739" r="14562" b="50000"/>
          <a:stretch/>
        </p:blipFill>
        <p:spPr>
          <a:xfrm>
            <a:off x="3954845" y="2487626"/>
            <a:ext cx="7017955" cy="148589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5C32C71-8DBD-D1B9-A40E-8F8FE7AF5D14}"/>
              </a:ext>
            </a:extLst>
          </p:cNvPr>
          <p:cNvSpPr txBox="1"/>
          <p:nvPr/>
        </p:nvSpPr>
        <p:spPr>
          <a:xfrm>
            <a:off x="1219200" y="2270427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transition matrix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C0CF674-6562-FB47-3246-2A982A426CD2}"/>
              </a:ext>
            </a:extLst>
          </p:cNvPr>
          <p:cNvSpPr txBox="1"/>
          <p:nvPr/>
        </p:nvSpPr>
        <p:spPr>
          <a:xfrm>
            <a:off x="5908453" y="1158179"/>
            <a:ext cx="449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A</a:t>
            </a:r>
            <a:r>
              <a:rPr lang="en-US" altLang="zh-TW" sz="2000" baseline="30000" dirty="0"/>
              <a:t>(K)</a:t>
            </a:r>
            <a:r>
              <a:rPr lang="zh-TW" altLang="en-US" sz="2000" baseline="30000" dirty="0"/>
              <a:t> </a:t>
            </a:r>
            <a:r>
              <a:rPr lang="en-US" altLang="zh-TW" sz="2000" dirty="0"/>
              <a:t>=</a:t>
            </a:r>
            <a:r>
              <a:rPr lang="zh-TW" altLang="en-US" sz="2000" dirty="0"/>
              <a:t> </a:t>
            </a:r>
            <a:r>
              <a:rPr lang="en-US" altLang="zh-TW" sz="2000" dirty="0"/>
              <a:t>learnable</a:t>
            </a:r>
            <a:r>
              <a:rPr lang="zh-TW" altLang="en-US" sz="2000" dirty="0"/>
              <a:t> </a:t>
            </a:r>
            <a:r>
              <a:rPr lang="en-US" altLang="zh-TW" sz="2000" dirty="0"/>
              <a:t>base matrices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0B963AA-B903-188B-99A6-6EE498330460}"/>
              </a:ext>
            </a:extLst>
          </p:cNvPr>
          <p:cNvSpPr txBox="1"/>
          <p:nvPr/>
        </p:nvSpPr>
        <p:spPr>
          <a:xfrm>
            <a:off x="5908452" y="1579972"/>
            <a:ext cx="449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w</a:t>
            </a:r>
            <a:r>
              <a:rPr lang="el-GR" altLang="zh-TW" sz="2000" baseline="-25000" dirty="0"/>
              <a:t>ψ</a:t>
            </a:r>
            <a:r>
              <a:rPr lang="zh-TW" altLang="en-US" sz="2000" baseline="30000" dirty="0"/>
              <a:t> </a:t>
            </a:r>
            <a:r>
              <a:rPr lang="en-US" altLang="zh-TW" sz="2000" dirty="0"/>
              <a:t>=</a:t>
            </a:r>
            <a:r>
              <a:rPr lang="zh-TW" altLang="en-US" sz="2000" dirty="0"/>
              <a:t> </a:t>
            </a:r>
            <a:r>
              <a:rPr lang="en-US" altLang="zh-TW" sz="2000" dirty="0"/>
              <a:t>Neural network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E076561-93FF-D871-6CE9-B15DE95B75F9}"/>
              </a:ext>
            </a:extLst>
          </p:cNvPr>
          <p:cNvSpPr txBox="1"/>
          <p:nvPr/>
        </p:nvSpPr>
        <p:spPr>
          <a:xfrm>
            <a:off x="5908452" y="2026421"/>
            <a:ext cx="449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000" b="1" i="1" u="sng" dirty="0"/>
              <a:t>α</a:t>
            </a:r>
            <a:r>
              <a:rPr lang="en-US" altLang="zh-TW" sz="2000" b="1" i="1" u="sng" baseline="-25000" dirty="0"/>
              <a:t>t</a:t>
            </a:r>
            <a:r>
              <a:rPr lang="zh-TW" altLang="en-US" sz="2000" baseline="30000" dirty="0"/>
              <a:t> </a:t>
            </a:r>
            <a:r>
              <a:rPr lang="en-US" altLang="zh-TW" sz="2000" dirty="0"/>
              <a:t>=</a:t>
            </a:r>
            <a:r>
              <a:rPr lang="zh-TW" altLang="en-US" sz="2000" dirty="0"/>
              <a:t> </a:t>
            </a:r>
            <a:r>
              <a:rPr lang="en-US" altLang="zh-TW" sz="2000" dirty="0"/>
              <a:t>weighting coefficients, sum up to 1 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A73AEEC-33AC-0D02-37D4-97908005D903}"/>
              </a:ext>
            </a:extLst>
          </p:cNvPr>
          <p:cNvSpPr txBox="1"/>
          <p:nvPr/>
        </p:nvSpPr>
        <p:spPr>
          <a:xfrm>
            <a:off x="833413" y="4300123"/>
            <a:ext cx="3044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Brownian motion process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12AB0F4-3C03-FB76-99D7-A2B16B6F44AC}"/>
              </a:ext>
            </a:extLst>
          </p:cNvPr>
          <p:cNvSpPr txBox="1"/>
          <p:nvPr/>
        </p:nvSpPr>
        <p:spPr>
          <a:xfrm>
            <a:off x="833413" y="5588805"/>
            <a:ext cx="27967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/>
              <a:t>…with diffusion matrix Q</a:t>
            </a:r>
            <a:endParaRPr lang="zh-TW" altLang="en-US" sz="2000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FADB3E3-C9CD-2955-0F0C-C74CD89BD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99" y="6085955"/>
            <a:ext cx="2113419" cy="57155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50F8E6B-F418-7FEE-2249-788AAE32D0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57" y="4751109"/>
            <a:ext cx="1646185" cy="69167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550EB17-2D14-54D7-9BC4-19DED045BB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2" b="-42849"/>
          <a:stretch/>
        </p:blipFill>
        <p:spPr>
          <a:xfrm>
            <a:off x="4920791" y="6286447"/>
            <a:ext cx="4567898" cy="57155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C6AD277-7619-2E07-6529-292E8F4AB82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24" b="-10813"/>
          <a:stretch/>
        </p:blipFill>
        <p:spPr>
          <a:xfrm>
            <a:off x="7059328" y="5699821"/>
            <a:ext cx="3004928" cy="443373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63123E5C-BEE8-1F15-9B08-43A415210B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45" b="-30996"/>
          <a:stretch/>
        </p:blipFill>
        <p:spPr>
          <a:xfrm>
            <a:off x="4551680" y="5133631"/>
            <a:ext cx="5824283" cy="47443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FCDB788-38F6-BD7F-8361-33834E624D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1" t="-83106" b="-1"/>
          <a:stretch/>
        </p:blipFill>
        <p:spPr>
          <a:xfrm>
            <a:off x="4720887" y="5428988"/>
            <a:ext cx="2338441" cy="6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F-CRU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08DB8F-6620-D010-DEC2-8F967C603112}"/>
              </a:ext>
            </a:extLst>
          </p:cNvPr>
          <p:cNvSpPr txBox="1">
            <a:spLocks/>
          </p:cNvSpPr>
          <p:nvPr/>
        </p:nvSpPr>
        <p:spPr>
          <a:xfrm>
            <a:off x="1158239" y="1382184"/>
            <a:ext cx="10370741" cy="4877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原本的</a:t>
            </a:r>
            <a:r>
              <a:rPr lang="en-US" altLang="zh-TW" dirty="0"/>
              <a:t>CRU</a:t>
            </a:r>
            <a:r>
              <a:rPr lang="zh-TW" altLang="en-US" dirty="0"/>
              <a:t>會有運算過慢的問題，所以也提出另一個較快的模型：</a:t>
            </a:r>
            <a:r>
              <a:rPr lang="en-US" altLang="zh-TW" dirty="0"/>
              <a:t>F-CRU</a:t>
            </a:r>
          </a:p>
          <a:p>
            <a:r>
              <a:rPr lang="zh-TW" altLang="en-US" dirty="0"/>
              <a:t>計算瓶頸在於要計算矩陣的</a:t>
            </a:r>
            <a:r>
              <a:rPr lang="en-US" altLang="zh-TW" dirty="0"/>
              <a:t>exponential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因此對 </a:t>
            </a:r>
            <a:r>
              <a:rPr lang="en-US" altLang="zh-TW" dirty="0"/>
              <a:t>transition matrix A </a:t>
            </a:r>
            <a:r>
              <a:rPr lang="zh-TW" altLang="en-US" dirty="0"/>
              <a:t>加以限制</a:t>
            </a:r>
            <a:r>
              <a:rPr lang="en-US" altLang="zh-TW" dirty="0"/>
              <a:t>(</a:t>
            </a:r>
            <a:r>
              <a:rPr lang="zh-TW" altLang="en-US" dirty="0"/>
              <a:t>設所有</a:t>
            </a:r>
            <a:r>
              <a:rPr lang="en-US" altLang="zh-TW" sz="2000" dirty="0"/>
              <a:t>A</a:t>
            </a:r>
            <a:r>
              <a:rPr lang="en-US" altLang="zh-TW" sz="2000" baseline="30000" dirty="0"/>
              <a:t>(K)</a:t>
            </a:r>
            <a:r>
              <a:rPr lang="zh-TW" altLang="en-US" sz="2000" dirty="0"/>
              <a:t> 有</a:t>
            </a:r>
            <a:r>
              <a:rPr lang="zh-TW" altLang="en-US" dirty="0"/>
              <a:t>相</a:t>
            </a:r>
            <a:r>
              <a:rPr lang="zh-TW" altLang="en-US" sz="2000" dirty="0"/>
              <a:t>同的</a:t>
            </a:r>
            <a:r>
              <a:rPr lang="en-US" altLang="zh-TW" dirty="0"/>
              <a:t>orthogonal eigenvectors)</a:t>
            </a:r>
          </a:p>
          <a:p>
            <a:r>
              <a:rPr lang="zh-TW" altLang="en-US" dirty="0"/>
              <a:t>及改變共變異矩陣的計算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B32751A-8409-D7C7-C16E-C68E77D8C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16" y="2297765"/>
            <a:ext cx="7574786" cy="22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F-CRU</a:t>
            </a:r>
            <a:endParaRPr lang="zh-TW" altLang="en-US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569344F2-E852-66A9-9AFE-D4D669A1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66" y="1525828"/>
            <a:ext cx="3704231" cy="682007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id="{F794FB9B-9EA7-7DBB-7C7E-D458FB231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66" y="2706672"/>
            <a:ext cx="2036076" cy="60238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5C32C71-8DBD-D1B9-A40E-8F8FE7AF5D14}"/>
              </a:ext>
            </a:extLst>
          </p:cNvPr>
          <p:cNvSpPr txBox="1"/>
          <p:nvPr/>
        </p:nvSpPr>
        <p:spPr>
          <a:xfrm>
            <a:off x="1219200" y="2270427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transition matrix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98306B60-5470-D172-CBF2-BD546E7CBC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3" t="37739" r="14562" b="50000"/>
          <a:stretch/>
        </p:blipFill>
        <p:spPr>
          <a:xfrm>
            <a:off x="3954845" y="2487626"/>
            <a:ext cx="7017955" cy="148589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2D6DB7E-807C-13D3-4DB2-54E2A70ED3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4" t="-481" b="58201"/>
          <a:stretch/>
        </p:blipFill>
        <p:spPr>
          <a:xfrm>
            <a:off x="6024035" y="4253316"/>
            <a:ext cx="1500566" cy="47414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73289E7-A85A-12D1-E297-B49BC135F1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652" r="80959" b="-1"/>
          <a:stretch/>
        </p:blipFill>
        <p:spPr>
          <a:xfrm>
            <a:off x="7524601" y="4253316"/>
            <a:ext cx="1500566" cy="47414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DCE7F69F-D185-88A4-E17D-F5C8F22136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5"/>
          <a:stretch/>
        </p:blipFill>
        <p:spPr>
          <a:xfrm>
            <a:off x="3427354" y="5612212"/>
            <a:ext cx="8632874" cy="40011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F3C3AEB8-DFFE-E5D2-A848-67BA4A387B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6" t="43650" r="13" b="14949"/>
          <a:stretch/>
        </p:blipFill>
        <p:spPr>
          <a:xfrm>
            <a:off x="4267440" y="5031891"/>
            <a:ext cx="6628849" cy="420444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2AAE8292-B89B-5085-156E-D8107703AE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5" r="39575" b="-1143"/>
          <a:stretch/>
        </p:blipFill>
        <p:spPr>
          <a:xfrm>
            <a:off x="4988352" y="6172200"/>
            <a:ext cx="5216428" cy="481520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26AA2964-0B33-45BD-1D15-5EDFE72E7188}"/>
              </a:ext>
            </a:extLst>
          </p:cNvPr>
          <p:cNvSpPr txBox="1"/>
          <p:nvPr/>
        </p:nvSpPr>
        <p:spPr>
          <a:xfrm>
            <a:off x="9374955" y="4240729"/>
            <a:ext cx="2436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E, D</a:t>
            </a:r>
            <a:r>
              <a:rPr lang="en-US" altLang="zh-TW" sz="2000" baseline="30000" dirty="0"/>
              <a:t>(K)</a:t>
            </a:r>
            <a:r>
              <a:rPr lang="en-US" altLang="zh-TW" sz="2000" dirty="0"/>
              <a:t> are learnable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C13FE34-51F3-36BD-496E-914B8A8F5E6B}"/>
              </a:ext>
            </a:extLst>
          </p:cNvPr>
          <p:cNvSpPr txBox="1"/>
          <p:nvPr/>
        </p:nvSpPr>
        <p:spPr>
          <a:xfrm>
            <a:off x="2723150" y="4277951"/>
            <a:ext cx="298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(orthogonally diagonalizable)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F-CRU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B9A2B20-71A9-1A93-2F03-73095E840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69" y="2618512"/>
            <a:ext cx="6502616" cy="413557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4ABD079-FF25-68B2-C133-BA4CC53C2C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/>
          <a:stretch/>
        </p:blipFill>
        <p:spPr>
          <a:xfrm>
            <a:off x="1128482" y="2722422"/>
            <a:ext cx="1859815" cy="62826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6817F28-FBB2-1458-29C6-DF17A11219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/>
          <a:stretch/>
        </p:blipFill>
        <p:spPr>
          <a:xfrm>
            <a:off x="1128482" y="1446283"/>
            <a:ext cx="5302381" cy="10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Training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59FE51-E3E6-24B2-274A-E3A6EC784051}"/>
              </a:ext>
            </a:extLst>
          </p:cNvPr>
          <p:cNvSpPr txBox="1">
            <a:spLocks/>
          </p:cNvSpPr>
          <p:nvPr/>
        </p:nvSpPr>
        <p:spPr>
          <a:xfrm>
            <a:off x="1158239" y="1382184"/>
            <a:ext cx="10370741" cy="4877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Trainable parameters for CRU :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i="0" dirty="0"/>
              <a:t>Neural network Encoder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i="0" dirty="0"/>
              <a:t>Neural network Decoder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b="1" i="0" u="sng" dirty="0"/>
              <a:t>q</a:t>
            </a:r>
            <a:r>
              <a:rPr lang="en-US" altLang="zh-TW" b="1" i="0" dirty="0"/>
              <a:t> </a:t>
            </a:r>
            <a:r>
              <a:rPr lang="en-US" altLang="zh-TW" i="0" dirty="0"/>
              <a:t>for diagonal diffusion matrix </a:t>
            </a:r>
            <a:r>
              <a:rPr lang="en-US" altLang="zh-TW" b="1" i="0" dirty="0"/>
              <a:t>Q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i="0" dirty="0"/>
              <a:t>Neural network w</a:t>
            </a:r>
            <a:r>
              <a:rPr lang="el-GR" altLang="zh-TW" i="0" baseline="-25000" dirty="0"/>
              <a:t>ψ</a:t>
            </a:r>
            <a:r>
              <a:rPr lang="en-US" altLang="zh-TW" i="0" baseline="-25000" dirty="0"/>
              <a:t> </a:t>
            </a:r>
            <a:r>
              <a:rPr lang="en-US" altLang="zh-TW" i="0" dirty="0"/>
              <a:t>for calculating weighting coefficients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b="1" i="0" dirty="0"/>
              <a:t>A</a:t>
            </a:r>
            <a:r>
              <a:rPr lang="en-US" altLang="zh-TW" i="0" baseline="30000" dirty="0"/>
              <a:t>(K)</a:t>
            </a:r>
            <a:r>
              <a:rPr lang="zh-TW" altLang="en-US" i="0" baseline="30000" dirty="0"/>
              <a:t> </a:t>
            </a:r>
            <a:r>
              <a:rPr lang="zh-TW" altLang="en-US" i="0" dirty="0"/>
              <a:t> </a:t>
            </a:r>
            <a:r>
              <a:rPr lang="en-US" altLang="zh-TW" i="0" dirty="0"/>
              <a:t>base matrices</a:t>
            </a:r>
          </a:p>
          <a:p>
            <a:r>
              <a:rPr lang="en-US" altLang="zh-TW" dirty="0"/>
              <a:t>Trainable parameters for F-CRU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b="1" i="0" dirty="0"/>
              <a:t>E</a:t>
            </a:r>
            <a:r>
              <a:rPr lang="en-US" altLang="zh-TW" i="0" dirty="0"/>
              <a:t>,</a:t>
            </a:r>
            <a:r>
              <a:rPr lang="en-US" altLang="zh-TW" b="1" i="0" dirty="0"/>
              <a:t> D</a:t>
            </a:r>
            <a:r>
              <a:rPr lang="en-US" altLang="zh-TW" i="0" baseline="30000" dirty="0"/>
              <a:t>(K) </a:t>
            </a:r>
            <a:r>
              <a:rPr lang="en-US" altLang="zh-TW" i="0" dirty="0"/>
              <a:t>for calculating </a:t>
            </a:r>
            <a:r>
              <a:rPr lang="en-US" altLang="zh-TW" b="1" i="0" dirty="0"/>
              <a:t>A</a:t>
            </a:r>
            <a:r>
              <a:rPr lang="en-US" altLang="zh-TW" i="0" baseline="30000" dirty="0"/>
              <a:t>(K)</a:t>
            </a:r>
            <a:endParaRPr lang="en-US" altLang="zh-TW" i="0" dirty="0"/>
          </a:p>
          <a:p>
            <a:endParaRPr lang="en-US" altLang="zh-TW" dirty="0"/>
          </a:p>
          <a:p>
            <a:r>
              <a:rPr lang="en-US" altLang="zh-TW" dirty="0"/>
              <a:t>Loss function : negative log-likelihood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F670172-4FC1-8808-FF6B-51644B253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32" y="5413672"/>
            <a:ext cx="5992952" cy="11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59FE51-E3E6-24B2-274A-E3A6EC784051}"/>
              </a:ext>
            </a:extLst>
          </p:cNvPr>
          <p:cNvSpPr txBox="1">
            <a:spLocks/>
          </p:cNvSpPr>
          <p:nvPr/>
        </p:nvSpPr>
        <p:spPr>
          <a:xfrm>
            <a:off x="1158239" y="1382183"/>
            <a:ext cx="10968658" cy="547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Pendulum Images</a:t>
            </a:r>
            <a:r>
              <a:rPr lang="zh-TW" altLang="en-US" dirty="0"/>
              <a:t>：模擬</a:t>
            </a:r>
            <a:r>
              <a:rPr lang="en-US" altLang="zh-TW" dirty="0"/>
              <a:t>4000</a:t>
            </a:r>
            <a:r>
              <a:rPr lang="zh-TW" altLang="en-US" dirty="0"/>
              <a:t>次鐘擺的動作</a:t>
            </a:r>
            <a:r>
              <a:rPr lang="en-US" altLang="zh-TW" dirty="0"/>
              <a:t>(+</a:t>
            </a:r>
            <a:r>
              <a:rPr lang="zh-TW" altLang="en-US" dirty="0"/>
              <a:t>噪音</a:t>
            </a:r>
            <a:r>
              <a:rPr lang="en-US" altLang="zh-TW" dirty="0"/>
              <a:t>)</a:t>
            </a:r>
            <a:r>
              <a:rPr lang="zh-TW" altLang="en-US" dirty="0"/>
              <a:t>，每次有</a:t>
            </a:r>
            <a:r>
              <a:rPr lang="en-US" altLang="zh-TW" dirty="0"/>
              <a:t>50</a:t>
            </a:r>
            <a:r>
              <a:rPr lang="zh-TW" altLang="en-US" dirty="0"/>
              <a:t>張圖，兩個變數</a:t>
            </a:r>
            <a:r>
              <a:rPr lang="en-US" altLang="zh-TW" dirty="0"/>
              <a:t>(sin(</a:t>
            </a:r>
            <a:r>
              <a:rPr lang="en-US" altLang="zh-TW" dirty="0" err="1"/>
              <a:t>s</a:t>
            </a:r>
            <a:r>
              <a:rPr lang="en-US" altLang="zh-TW" baseline="-25000" dirty="0" err="1"/>
              <a:t>t</a:t>
            </a:r>
            <a:r>
              <a:rPr lang="en-US" altLang="zh-TW" dirty="0"/>
              <a:t>), cos(</a:t>
            </a:r>
            <a:r>
              <a:rPr lang="en-US" altLang="zh-TW" dirty="0" err="1"/>
              <a:t>s</a:t>
            </a:r>
            <a:r>
              <a:rPr lang="en-US" altLang="zh-TW" baseline="-25000" dirty="0" err="1"/>
              <a:t>t</a:t>
            </a:r>
            <a:r>
              <a:rPr lang="en-US" altLang="zh-TW" dirty="0"/>
              <a:t>))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i="0" dirty="0"/>
              <a:t>Interpolation task</a:t>
            </a:r>
            <a:r>
              <a:rPr lang="zh-TW" altLang="en-US" i="0" dirty="0"/>
              <a:t>：</a:t>
            </a:r>
            <a:r>
              <a:rPr lang="en-US" altLang="zh-TW" i="0" dirty="0"/>
              <a:t>50</a:t>
            </a:r>
            <a:r>
              <a:rPr lang="zh-TW" altLang="en-US" i="0" dirty="0"/>
              <a:t>張圖隨機去掉</a:t>
            </a:r>
            <a:r>
              <a:rPr lang="en-US" altLang="zh-TW" i="0" dirty="0"/>
              <a:t>25</a:t>
            </a:r>
            <a:r>
              <a:rPr lang="zh-TW" altLang="en-US" i="0" dirty="0"/>
              <a:t>張，期望模型能產出消失的</a:t>
            </a:r>
            <a:r>
              <a:rPr lang="en-US" altLang="zh-TW" i="0" dirty="0"/>
              <a:t>25</a:t>
            </a:r>
            <a:r>
              <a:rPr lang="zh-TW" altLang="en-US" i="0" dirty="0"/>
              <a:t>張</a:t>
            </a:r>
            <a:endParaRPr lang="en-US" altLang="zh-TW" i="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i="0" dirty="0"/>
              <a:t>Regression task</a:t>
            </a: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/>
              <a:t>Climate Data (USHCN)</a:t>
            </a:r>
            <a:r>
              <a:rPr lang="zh-TW" altLang="en-US" dirty="0"/>
              <a:t>：美國</a:t>
            </a:r>
            <a:r>
              <a:rPr lang="en-US" altLang="zh-TW" dirty="0"/>
              <a:t>1168</a:t>
            </a:r>
            <a:r>
              <a:rPr lang="zh-TW" altLang="en-US" dirty="0"/>
              <a:t>個氣象站四年間的資料，五個變數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i="0" dirty="0"/>
              <a:t>Interpolation task</a:t>
            </a:r>
            <a:r>
              <a:rPr lang="zh-TW" altLang="en-US" i="0" dirty="0"/>
              <a:t>：隨機去掉一半時間的資料，再隨機去掉</a:t>
            </a:r>
            <a:r>
              <a:rPr lang="en-US" altLang="zh-TW" i="0" dirty="0"/>
              <a:t>20%</a:t>
            </a:r>
            <a:r>
              <a:rPr lang="zh-TW" altLang="en-US" i="0" dirty="0"/>
              <a:t>的測量資料</a:t>
            </a:r>
            <a:endParaRPr lang="en-US" altLang="zh-TW" i="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i="0" dirty="0"/>
              <a:t>Extrapolation task</a:t>
            </a:r>
            <a:r>
              <a:rPr lang="zh-TW" altLang="en-US" i="0" dirty="0"/>
              <a:t>：透過前兩年的資料推算後兩年的資料</a:t>
            </a:r>
            <a:endParaRPr lang="en-US" altLang="zh-TW" i="0" dirty="0"/>
          </a:p>
          <a:p>
            <a:endParaRPr lang="en-US" altLang="zh-TW" dirty="0"/>
          </a:p>
          <a:p>
            <a:r>
              <a:rPr lang="en-US" altLang="zh-TW" dirty="0"/>
              <a:t>Electronic Health Records (</a:t>
            </a:r>
            <a:r>
              <a:rPr lang="en-US" altLang="zh-TW" dirty="0" err="1"/>
              <a:t>Physionet</a:t>
            </a:r>
            <a:r>
              <a:rPr lang="en-US" altLang="zh-TW" dirty="0"/>
              <a:t>) </a:t>
            </a:r>
            <a:r>
              <a:rPr lang="zh-TW" altLang="en-US" dirty="0"/>
              <a:t>：</a:t>
            </a:r>
            <a:r>
              <a:rPr lang="en-US" altLang="zh-TW" dirty="0"/>
              <a:t>8000</a:t>
            </a:r>
            <a:r>
              <a:rPr lang="zh-TW" altLang="en-US" dirty="0"/>
              <a:t>個</a:t>
            </a:r>
            <a:r>
              <a:rPr lang="en-US" altLang="zh-TW" dirty="0"/>
              <a:t>ICU</a:t>
            </a:r>
            <a:r>
              <a:rPr lang="zh-TW" altLang="en-US" dirty="0"/>
              <a:t>病患的前</a:t>
            </a:r>
            <a:r>
              <a:rPr lang="en-US" altLang="zh-TW" dirty="0"/>
              <a:t>48</a:t>
            </a:r>
            <a:r>
              <a:rPr lang="zh-TW" altLang="en-US" dirty="0"/>
              <a:t>小時資料，</a:t>
            </a:r>
            <a:r>
              <a:rPr lang="en-US" altLang="zh-TW" dirty="0"/>
              <a:t>41</a:t>
            </a:r>
            <a:r>
              <a:rPr lang="zh-TW" altLang="en-US" dirty="0"/>
              <a:t>個變數</a:t>
            </a:r>
            <a:endParaRPr lang="en-US" altLang="zh-TW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i="0" dirty="0"/>
              <a:t>Interpolation task</a:t>
            </a:r>
            <a:r>
              <a:rPr lang="zh-TW" altLang="en-US" i="0" dirty="0"/>
              <a:t>：每六分鐘取一次</a:t>
            </a:r>
            <a:r>
              <a:rPr lang="en-US" altLang="zh-TW" i="0" dirty="0"/>
              <a:t>observation</a:t>
            </a:r>
            <a:r>
              <a:rPr lang="zh-TW" altLang="en-US" i="0" dirty="0"/>
              <a:t>，平均每次只有</a:t>
            </a:r>
            <a:r>
              <a:rPr lang="en-US" altLang="zh-TW" i="0" dirty="0"/>
              <a:t>16%</a:t>
            </a:r>
            <a:r>
              <a:rPr lang="zh-TW" altLang="en-US" i="0" dirty="0"/>
              <a:t>的變數有資料</a:t>
            </a:r>
            <a:endParaRPr lang="en-US" altLang="zh-TW" i="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TW" i="0" dirty="0"/>
              <a:t>Extrapolation task</a:t>
            </a:r>
            <a:r>
              <a:rPr lang="zh-TW" altLang="en-US" i="0" dirty="0"/>
              <a:t>：透過前</a:t>
            </a:r>
            <a:r>
              <a:rPr lang="en-US" altLang="zh-TW" i="0" dirty="0"/>
              <a:t>24</a:t>
            </a:r>
            <a:r>
              <a:rPr lang="zh-TW" altLang="en-US" i="0" dirty="0"/>
              <a:t>小時的資料推算後</a:t>
            </a:r>
            <a:r>
              <a:rPr lang="en-US" altLang="zh-TW" i="0" dirty="0"/>
              <a:t>24</a:t>
            </a:r>
            <a:r>
              <a:rPr lang="zh-TW" altLang="en-US" i="0" dirty="0"/>
              <a:t>的資料</a:t>
            </a:r>
            <a:endParaRPr lang="en-US" altLang="zh-TW" i="0" dirty="0"/>
          </a:p>
        </p:txBody>
      </p:sp>
    </p:spTree>
    <p:extLst>
      <p:ext uri="{BB962C8B-B14F-4D97-AF65-F5344CB8AC3E}">
        <p14:creationId xmlns:p14="http://schemas.microsoft.com/office/powerpoint/2010/main" val="405232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實驗結果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59FE51-E3E6-24B2-274A-E3A6EC784051}"/>
              </a:ext>
            </a:extLst>
          </p:cNvPr>
          <p:cNvSpPr txBox="1">
            <a:spLocks/>
          </p:cNvSpPr>
          <p:nvPr/>
        </p:nvSpPr>
        <p:spPr>
          <a:xfrm>
            <a:off x="1158239" y="1382183"/>
            <a:ext cx="10968658" cy="547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Climate Data (USHCN) </a:t>
            </a:r>
            <a:r>
              <a:rPr lang="zh-TW" altLang="en-US" dirty="0"/>
              <a:t>及 </a:t>
            </a:r>
            <a:r>
              <a:rPr lang="en-US" altLang="zh-TW" dirty="0"/>
              <a:t>Electronic Health Records (</a:t>
            </a:r>
            <a:r>
              <a:rPr lang="en-US" altLang="zh-TW" dirty="0" err="1"/>
              <a:t>Physionet</a:t>
            </a:r>
            <a:r>
              <a:rPr lang="en-US" altLang="zh-TW" dirty="0"/>
              <a:t>)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30B4BC0-D53B-A7E3-2F2A-9518B5EA6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t="36232" r="16844" b="15024"/>
          <a:stretch/>
        </p:blipFill>
        <p:spPr>
          <a:xfrm>
            <a:off x="1615736" y="1979716"/>
            <a:ext cx="9490430" cy="365094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BC0382A-2B1E-A250-6D16-07A99EB38EEC}"/>
              </a:ext>
            </a:extLst>
          </p:cNvPr>
          <p:cNvSpPr/>
          <p:nvPr/>
        </p:nvSpPr>
        <p:spPr>
          <a:xfrm>
            <a:off x="1767282" y="4875244"/>
            <a:ext cx="9010209" cy="486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8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論文目的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B693C0-2EE0-1183-AAD0-7F553AB9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zh-TW" altLang="en-US" dirty="0"/>
              <a:t>想處理時間序列的資料 </a:t>
            </a:r>
            <a:r>
              <a:rPr lang="en-US" altLang="zh-TW" dirty="0"/>
              <a:t>irregular sample</a:t>
            </a:r>
            <a:r>
              <a:rPr lang="zh-TW" altLang="en-US" dirty="0"/>
              <a:t> 的問題</a:t>
            </a:r>
            <a:endParaRPr lang="en-US" altLang="zh-TW" dirty="0"/>
          </a:p>
          <a:p>
            <a:r>
              <a:rPr lang="zh-TW" altLang="en-US" dirty="0"/>
              <a:t>普通的</a:t>
            </a:r>
            <a:r>
              <a:rPr lang="en-US" altLang="zh-TW" dirty="0"/>
              <a:t>RNN</a:t>
            </a:r>
            <a:r>
              <a:rPr lang="zh-TW" altLang="en-US" dirty="0"/>
              <a:t>系列模型</a:t>
            </a:r>
            <a:r>
              <a:rPr lang="en-US" altLang="zh-TW" dirty="0"/>
              <a:t>(LSTM</a:t>
            </a:r>
            <a:r>
              <a:rPr lang="zh-TW" altLang="en-US" dirty="0"/>
              <a:t>、</a:t>
            </a:r>
            <a:r>
              <a:rPr lang="en-US" altLang="zh-TW" dirty="0"/>
              <a:t>GRU)</a:t>
            </a:r>
            <a:r>
              <a:rPr lang="zh-TW" altLang="en-US" dirty="0"/>
              <a:t>都假設資料符合固定時間間隔</a:t>
            </a:r>
            <a:endParaRPr lang="en-US" altLang="zh-TW" dirty="0"/>
          </a:p>
          <a:p>
            <a:r>
              <a:rPr lang="zh-TW" altLang="en-US" dirty="0"/>
              <a:t>不同時間間隔的採樣可能隱含著不同意義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如：就醫的間隔長的人應該要比就醫間隔短的人還健康</a:t>
            </a: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842664B3-2496-0A79-82BA-7354EC9CC845}"/>
              </a:ext>
            </a:extLst>
          </p:cNvPr>
          <p:cNvCxnSpPr>
            <a:cxnSpLocks/>
          </p:cNvCxnSpPr>
          <p:nvPr/>
        </p:nvCxnSpPr>
        <p:spPr>
          <a:xfrm>
            <a:off x="1090601" y="6308194"/>
            <a:ext cx="101234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B4EC278-86D1-6621-5C3A-3A9BEB0937E6}"/>
              </a:ext>
            </a:extLst>
          </p:cNvPr>
          <p:cNvCxnSpPr>
            <a:cxnSpLocks/>
          </p:cNvCxnSpPr>
          <p:nvPr/>
        </p:nvCxnSpPr>
        <p:spPr>
          <a:xfrm flipV="1">
            <a:off x="1090601" y="3500185"/>
            <a:ext cx="0" cy="2808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手繪多邊形: 圖案 17">
            <a:extLst>
              <a:ext uri="{FF2B5EF4-FFF2-40B4-BE49-F238E27FC236}">
                <a16:creationId xmlns:a16="http://schemas.microsoft.com/office/drawing/2014/main" id="{24EF6C0B-E1EA-7E5F-7489-2F434BF84866}"/>
              </a:ext>
            </a:extLst>
          </p:cNvPr>
          <p:cNvSpPr/>
          <p:nvPr/>
        </p:nvSpPr>
        <p:spPr>
          <a:xfrm>
            <a:off x="1358845" y="4334484"/>
            <a:ext cx="9672320" cy="1895257"/>
          </a:xfrm>
          <a:custGeom>
            <a:avLst/>
            <a:gdLst>
              <a:gd name="connsiteX0" fmla="*/ 0 w 9672320"/>
              <a:gd name="connsiteY0" fmla="*/ 1118724 h 1895257"/>
              <a:gd name="connsiteX1" fmla="*/ 701040 w 9672320"/>
              <a:gd name="connsiteY1" fmla="*/ 255124 h 1895257"/>
              <a:gd name="connsiteX2" fmla="*/ 975360 w 9672320"/>
              <a:gd name="connsiteY2" fmla="*/ 1037444 h 1895257"/>
              <a:gd name="connsiteX3" fmla="*/ 1869440 w 9672320"/>
              <a:gd name="connsiteY3" fmla="*/ 1067924 h 1895257"/>
              <a:gd name="connsiteX4" fmla="*/ 2794000 w 9672320"/>
              <a:gd name="connsiteY4" fmla="*/ 153524 h 1895257"/>
              <a:gd name="connsiteX5" fmla="*/ 3942080 w 9672320"/>
              <a:gd name="connsiteY5" fmla="*/ 1890884 h 1895257"/>
              <a:gd name="connsiteX6" fmla="*/ 5943600 w 9672320"/>
              <a:gd name="connsiteY6" fmla="*/ 651364 h 1895257"/>
              <a:gd name="connsiteX7" fmla="*/ 6990080 w 9672320"/>
              <a:gd name="connsiteY7" fmla="*/ 692004 h 1895257"/>
              <a:gd name="connsiteX8" fmla="*/ 7721600 w 9672320"/>
              <a:gd name="connsiteY8" fmla="*/ 31604 h 1895257"/>
              <a:gd name="connsiteX9" fmla="*/ 8188960 w 9672320"/>
              <a:gd name="connsiteY9" fmla="*/ 1850244 h 1895257"/>
              <a:gd name="connsiteX10" fmla="*/ 8768080 w 9672320"/>
              <a:gd name="connsiteY10" fmla="*/ 946004 h 1895257"/>
              <a:gd name="connsiteX11" fmla="*/ 9113520 w 9672320"/>
              <a:gd name="connsiteY11" fmla="*/ 1139044 h 1895257"/>
              <a:gd name="connsiteX12" fmla="*/ 9377680 w 9672320"/>
              <a:gd name="connsiteY12" fmla="*/ 692004 h 1895257"/>
              <a:gd name="connsiteX13" fmla="*/ 9672320 w 9672320"/>
              <a:gd name="connsiteY13" fmla="*/ 651364 h 1895257"/>
              <a:gd name="connsiteX14" fmla="*/ 9672320 w 9672320"/>
              <a:gd name="connsiteY14" fmla="*/ 651364 h 1895257"/>
              <a:gd name="connsiteX15" fmla="*/ 9672320 w 9672320"/>
              <a:gd name="connsiteY15" fmla="*/ 651364 h 189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72320" h="1895257">
                <a:moveTo>
                  <a:pt x="0" y="1118724"/>
                </a:moveTo>
                <a:cubicBezTo>
                  <a:pt x="269240" y="693697"/>
                  <a:pt x="538480" y="268671"/>
                  <a:pt x="701040" y="255124"/>
                </a:cubicBezTo>
                <a:cubicBezTo>
                  <a:pt x="863600" y="241577"/>
                  <a:pt x="780627" y="901977"/>
                  <a:pt x="975360" y="1037444"/>
                </a:cubicBezTo>
                <a:cubicBezTo>
                  <a:pt x="1170093" y="1172911"/>
                  <a:pt x="1566333" y="1215244"/>
                  <a:pt x="1869440" y="1067924"/>
                </a:cubicBezTo>
                <a:cubicBezTo>
                  <a:pt x="2172547" y="920604"/>
                  <a:pt x="2448560" y="16364"/>
                  <a:pt x="2794000" y="153524"/>
                </a:cubicBezTo>
                <a:cubicBezTo>
                  <a:pt x="3139440" y="290684"/>
                  <a:pt x="3417147" y="1807911"/>
                  <a:pt x="3942080" y="1890884"/>
                </a:cubicBezTo>
                <a:cubicBezTo>
                  <a:pt x="4467013" y="1973857"/>
                  <a:pt x="5435600" y="851177"/>
                  <a:pt x="5943600" y="651364"/>
                </a:cubicBezTo>
                <a:cubicBezTo>
                  <a:pt x="6451600" y="451551"/>
                  <a:pt x="6693747" y="795297"/>
                  <a:pt x="6990080" y="692004"/>
                </a:cubicBezTo>
                <a:cubicBezTo>
                  <a:pt x="7286413" y="588711"/>
                  <a:pt x="7521787" y="-161436"/>
                  <a:pt x="7721600" y="31604"/>
                </a:cubicBezTo>
                <a:cubicBezTo>
                  <a:pt x="7921413" y="224644"/>
                  <a:pt x="8014547" y="1697844"/>
                  <a:pt x="8188960" y="1850244"/>
                </a:cubicBezTo>
                <a:cubicBezTo>
                  <a:pt x="8363373" y="2002644"/>
                  <a:pt x="8613987" y="1064537"/>
                  <a:pt x="8768080" y="946004"/>
                </a:cubicBezTo>
                <a:cubicBezTo>
                  <a:pt x="8922173" y="827471"/>
                  <a:pt x="9011920" y="1181377"/>
                  <a:pt x="9113520" y="1139044"/>
                </a:cubicBezTo>
                <a:cubicBezTo>
                  <a:pt x="9215120" y="1096711"/>
                  <a:pt x="9284547" y="773284"/>
                  <a:pt x="9377680" y="692004"/>
                </a:cubicBezTo>
                <a:cubicBezTo>
                  <a:pt x="9470813" y="610724"/>
                  <a:pt x="9672320" y="651364"/>
                  <a:pt x="9672320" y="651364"/>
                </a:cubicBezTo>
                <a:lnTo>
                  <a:pt x="9672320" y="651364"/>
                </a:lnTo>
                <a:lnTo>
                  <a:pt x="9672320" y="651364"/>
                </a:lnTo>
              </a:path>
            </a:pathLst>
          </a:cu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8251465-0B9D-818B-F8EA-666A9BF5B022}"/>
              </a:ext>
            </a:extLst>
          </p:cNvPr>
          <p:cNvSpPr txBox="1"/>
          <p:nvPr/>
        </p:nvSpPr>
        <p:spPr>
          <a:xfrm>
            <a:off x="11162002" y="6292403"/>
            <a:ext cx="93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33C95B70-C525-ED48-E948-2959C9F4B9FC}"/>
              </a:ext>
            </a:extLst>
          </p:cNvPr>
          <p:cNvSpPr/>
          <p:nvPr/>
        </p:nvSpPr>
        <p:spPr>
          <a:xfrm>
            <a:off x="2171645" y="5205846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288F6643-88EB-7E06-0900-A01B78323EF4}"/>
              </a:ext>
            </a:extLst>
          </p:cNvPr>
          <p:cNvSpPr/>
          <p:nvPr/>
        </p:nvSpPr>
        <p:spPr>
          <a:xfrm>
            <a:off x="9189665" y="4948384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369C2A58-FC44-8C80-3C18-3D056021E1C5}"/>
              </a:ext>
            </a:extLst>
          </p:cNvPr>
          <p:cNvSpPr/>
          <p:nvPr/>
        </p:nvSpPr>
        <p:spPr>
          <a:xfrm>
            <a:off x="6152323" y="5730036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6B0CA315-2E2F-951B-8481-10D2780432C8}"/>
              </a:ext>
            </a:extLst>
          </p:cNvPr>
          <p:cNvSpPr/>
          <p:nvPr/>
        </p:nvSpPr>
        <p:spPr>
          <a:xfrm>
            <a:off x="5697165" y="6034647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4C347D20-2BBD-C164-68C8-F53B9B45C3BD}"/>
              </a:ext>
            </a:extLst>
          </p:cNvPr>
          <p:cNvSpPr/>
          <p:nvPr/>
        </p:nvSpPr>
        <p:spPr>
          <a:xfrm>
            <a:off x="4495745" y="5125345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0B9C0103-AB48-EA5F-6DD4-A03CE2CCF227}"/>
              </a:ext>
            </a:extLst>
          </p:cNvPr>
          <p:cNvSpPr/>
          <p:nvPr/>
        </p:nvSpPr>
        <p:spPr>
          <a:xfrm>
            <a:off x="10573965" y="5196458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DB705701-81F9-1115-6B7C-29299E9D69C0}"/>
              </a:ext>
            </a:extLst>
          </p:cNvPr>
          <p:cNvCxnSpPr>
            <a:cxnSpLocks/>
            <a:stCxn id="20" idx="0"/>
          </p:cNvCxnSpPr>
          <p:nvPr/>
        </p:nvCxnSpPr>
        <p:spPr>
          <a:xfrm>
            <a:off x="2252290" y="5205846"/>
            <a:ext cx="0" cy="1404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8B161023-D43D-E092-5C33-EA4884969C0F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9246497" y="5109385"/>
            <a:ext cx="23813" cy="119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43E14301-E631-C89D-A4AE-E364BC3AF483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6232968" y="5891037"/>
            <a:ext cx="0" cy="41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DFAA786E-C39D-ACF2-48DB-069900306089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5773365" y="6195648"/>
            <a:ext cx="4445" cy="11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8B1178A1-8347-47BE-41D1-0EDB9413EE1E}"/>
              </a:ext>
            </a:extLst>
          </p:cNvPr>
          <p:cNvCxnSpPr>
            <a:cxnSpLocks/>
            <a:stCxn id="24" idx="4"/>
          </p:cNvCxnSpPr>
          <p:nvPr/>
        </p:nvCxnSpPr>
        <p:spPr>
          <a:xfrm flipH="1">
            <a:off x="4567501" y="5286346"/>
            <a:ext cx="8889" cy="132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C0A366F3-74C3-AB9A-FC90-D73676FD3B79}"/>
              </a:ext>
            </a:extLst>
          </p:cNvPr>
          <p:cNvCxnSpPr>
            <a:cxnSpLocks/>
            <a:stCxn id="25" idx="4"/>
          </p:cNvCxnSpPr>
          <p:nvPr/>
        </p:nvCxnSpPr>
        <p:spPr>
          <a:xfrm flipH="1">
            <a:off x="10645721" y="5357459"/>
            <a:ext cx="8889" cy="122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6534809-2E30-835A-338E-B129DA6C975C}"/>
              </a:ext>
            </a:extLst>
          </p:cNvPr>
          <p:cNvSpPr txBox="1"/>
          <p:nvPr/>
        </p:nvSpPr>
        <p:spPr>
          <a:xfrm>
            <a:off x="1997144" y="6327237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1</a:t>
            </a:r>
            <a:endParaRPr lang="zh-TW" altLang="en-US" sz="2800" dirty="0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6BE6A7CD-9762-F1FF-C4E0-79900155A111}"/>
              </a:ext>
            </a:extLst>
          </p:cNvPr>
          <p:cNvSpPr txBox="1"/>
          <p:nvPr/>
        </p:nvSpPr>
        <p:spPr>
          <a:xfrm>
            <a:off x="6052278" y="6292403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4</a:t>
            </a:r>
            <a:endParaRPr lang="zh-TW" altLang="en-US" sz="2800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6A3204E-CBEA-A92A-FB9A-E89D7F366556}"/>
              </a:ext>
            </a:extLst>
          </p:cNvPr>
          <p:cNvSpPr txBox="1"/>
          <p:nvPr/>
        </p:nvSpPr>
        <p:spPr>
          <a:xfrm>
            <a:off x="5496384" y="6275647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3</a:t>
            </a:r>
            <a:endParaRPr lang="zh-TW" altLang="en-US" sz="2800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BF0F602E-20AB-7CDF-344D-7B35A5607E24}"/>
              </a:ext>
            </a:extLst>
          </p:cNvPr>
          <p:cNvSpPr txBox="1"/>
          <p:nvPr/>
        </p:nvSpPr>
        <p:spPr>
          <a:xfrm>
            <a:off x="4346756" y="6281071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2</a:t>
            </a:r>
            <a:endParaRPr lang="zh-TW" altLang="en-US" sz="28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4371324E-0E13-6E54-8FC8-87B3AC981952}"/>
              </a:ext>
            </a:extLst>
          </p:cNvPr>
          <p:cNvSpPr txBox="1"/>
          <p:nvPr/>
        </p:nvSpPr>
        <p:spPr>
          <a:xfrm>
            <a:off x="8828821" y="6340389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5</a:t>
            </a:r>
            <a:endParaRPr lang="zh-TW" altLang="en-US" sz="280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DD12E050-3F1A-59EC-70CB-E9B1A40A4A5A}"/>
              </a:ext>
            </a:extLst>
          </p:cNvPr>
          <p:cNvSpPr txBox="1"/>
          <p:nvPr/>
        </p:nvSpPr>
        <p:spPr>
          <a:xfrm>
            <a:off x="10443593" y="6327237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6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298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實驗結果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59FE51-E3E6-24B2-274A-E3A6EC784051}"/>
              </a:ext>
            </a:extLst>
          </p:cNvPr>
          <p:cNvSpPr txBox="1">
            <a:spLocks/>
          </p:cNvSpPr>
          <p:nvPr/>
        </p:nvSpPr>
        <p:spPr>
          <a:xfrm>
            <a:off x="1158239" y="1382183"/>
            <a:ext cx="10968658" cy="547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Pendulum Images</a:t>
            </a:r>
            <a:r>
              <a:rPr lang="zh-TW" altLang="en-US" dirty="0"/>
              <a:t>：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B79085-DBEF-0F1B-24AC-C2175A5C0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81" y="1912251"/>
            <a:ext cx="6210838" cy="425994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7D3C637-E1A6-A272-FCBD-777196DC5D2D}"/>
              </a:ext>
            </a:extLst>
          </p:cNvPr>
          <p:cNvSpPr/>
          <p:nvPr/>
        </p:nvSpPr>
        <p:spPr>
          <a:xfrm>
            <a:off x="3142695" y="5397623"/>
            <a:ext cx="6010183" cy="774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35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論文概念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B693C0-2EE0-1183-AAD0-7F553AB9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2864"/>
            <a:ext cx="9601200" cy="3581400"/>
          </a:xfrm>
        </p:spPr>
        <p:txBody>
          <a:bodyPr/>
          <a:lstStyle/>
          <a:p>
            <a:r>
              <a:rPr lang="zh-TW" altLang="en-US" dirty="0"/>
              <a:t>假設實際資料可以</a:t>
            </a:r>
            <a:r>
              <a:rPr lang="en-US" altLang="zh-TW" dirty="0"/>
              <a:t>map</a:t>
            </a:r>
            <a:r>
              <a:rPr lang="zh-TW" altLang="en-US" dirty="0"/>
              <a:t>到</a:t>
            </a:r>
            <a:r>
              <a:rPr lang="en-US" altLang="zh-TW" dirty="0"/>
              <a:t>continuous</a:t>
            </a:r>
            <a:r>
              <a:rPr lang="zh-TW" altLang="en-US" dirty="0"/>
              <a:t> </a:t>
            </a:r>
            <a:r>
              <a:rPr lang="en-US" altLang="zh-TW" dirty="0"/>
              <a:t>latent space Z</a:t>
            </a:r>
          </a:p>
          <a:p>
            <a:pPr marL="0" indent="0">
              <a:buNone/>
            </a:pPr>
            <a:r>
              <a:rPr lang="zh-TW" altLang="en-US" dirty="0"/>
              <a:t>      </a:t>
            </a:r>
            <a:r>
              <a:rPr lang="en-US" altLang="zh-TW" dirty="0"/>
              <a:t>latent space</a:t>
            </a:r>
            <a:r>
              <a:rPr lang="zh-TW" altLang="en-US" dirty="0"/>
              <a:t> </a:t>
            </a:r>
            <a:r>
              <a:rPr lang="en-US" altLang="zh-TW" dirty="0"/>
              <a:t>dynamics evolve according to a linear SDE</a:t>
            </a:r>
          </a:p>
          <a:p>
            <a:r>
              <a:rPr lang="zh-TW" altLang="en-US" dirty="0"/>
              <a:t>利用卡爾曼濾波器遞迴地計算最佳</a:t>
            </a:r>
            <a:r>
              <a:rPr lang="en-US" altLang="zh-TW" dirty="0"/>
              <a:t>latent vector</a:t>
            </a: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E21AD53D-22EE-1FFC-4816-5CF23D92CCB9}"/>
              </a:ext>
            </a:extLst>
          </p:cNvPr>
          <p:cNvSpPr/>
          <p:nvPr/>
        </p:nvSpPr>
        <p:spPr>
          <a:xfrm>
            <a:off x="1498060" y="2826159"/>
            <a:ext cx="9465012" cy="2605698"/>
          </a:xfrm>
          <a:custGeom>
            <a:avLst/>
            <a:gdLst>
              <a:gd name="connsiteX0" fmla="*/ 0 w 9465012"/>
              <a:gd name="connsiteY0" fmla="*/ 422879 h 2605698"/>
              <a:gd name="connsiteX1" fmla="*/ 554476 w 9465012"/>
              <a:gd name="connsiteY1" fmla="*/ 909262 h 2605698"/>
              <a:gd name="connsiteX2" fmla="*/ 1050587 w 9465012"/>
              <a:gd name="connsiteY2" fmla="*/ 529884 h 2605698"/>
              <a:gd name="connsiteX3" fmla="*/ 1546697 w 9465012"/>
              <a:gd name="connsiteY3" fmla="*/ 675798 h 2605698"/>
              <a:gd name="connsiteX4" fmla="*/ 1964987 w 9465012"/>
              <a:gd name="connsiteY4" fmla="*/ 1483194 h 2605698"/>
              <a:gd name="connsiteX5" fmla="*/ 2850204 w 9465012"/>
              <a:gd name="connsiteY5" fmla="*/ 685526 h 2605698"/>
              <a:gd name="connsiteX6" fmla="*/ 3686783 w 9465012"/>
              <a:gd name="connsiteY6" fmla="*/ 82411 h 2605698"/>
              <a:gd name="connsiteX7" fmla="*/ 3900791 w 9465012"/>
              <a:gd name="connsiteY7" fmla="*/ 2592147 h 2605698"/>
              <a:gd name="connsiteX8" fmla="*/ 4834646 w 9465012"/>
              <a:gd name="connsiteY8" fmla="*/ 1084360 h 2605698"/>
              <a:gd name="connsiteX9" fmla="*/ 5700408 w 9465012"/>
              <a:gd name="connsiteY9" fmla="*/ 1103815 h 2605698"/>
              <a:gd name="connsiteX10" fmla="*/ 6634263 w 9465012"/>
              <a:gd name="connsiteY10" fmla="*/ 996811 h 2605698"/>
              <a:gd name="connsiteX11" fmla="*/ 7568119 w 9465012"/>
              <a:gd name="connsiteY11" fmla="*/ 403424 h 2605698"/>
              <a:gd name="connsiteX12" fmla="*/ 8258783 w 9465012"/>
              <a:gd name="connsiteY12" fmla="*/ 724437 h 2605698"/>
              <a:gd name="connsiteX13" fmla="*/ 8861897 w 9465012"/>
              <a:gd name="connsiteY13" fmla="*/ 1074632 h 2605698"/>
              <a:gd name="connsiteX14" fmla="*/ 9465012 w 9465012"/>
              <a:gd name="connsiteY14" fmla="*/ 1152454 h 260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65012" h="2605698">
                <a:moveTo>
                  <a:pt x="0" y="422879"/>
                </a:moveTo>
                <a:cubicBezTo>
                  <a:pt x="189689" y="657153"/>
                  <a:pt x="379378" y="891428"/>
                  <a:pt x="554476" y="909262"/>
                </a:cubicBezTo>
                <a:cubicBezTo>
                  <a:pt x="729574" y="927096"/>
                  <a:pt x="885217" y="568795"/>
                  <a:pt x="1050587" y="529884"/>
                </a:cubicBezTo>
                <a:cubicBezTo>
                  <a:pt x="1215957" y="490973"/>
                  <a:pt x="1394297" y="516913"/>
                  <a:pt x="1546697" y="675798"/>
                </a:cubicBezTo>
                <a:cubicBezTo>
                  <a:pt x="1699097" y="834683"/>
                  <a:pt x="1747736" y="1481573"/>
                  <a:pt x="1964987" y="1483194"/>
                </a:cubicBezTo>
                <a:cubicBezTo>
                  <a:pt x="2182238" y="1484815"/>
                  <a:pt x="2563238" y="918990"/>
                  <a:pt x="2850204" y="685526"/>
                </a:cubicBezTo>
                <a:cubicBezTo>
                  <a:pt x="3137170" y="452062"/>
                  <a:pt x="3511685" y="-235359"/>
                  <a:pt x="3686783" y="82411"/>
                </a:cubicBezTo>
                <a:cubicBezTo>
                  <a:pt x="3861881" y="400181"/>
                  <a:pt x="3709481" y="2425156"/>
                  <a:pt x="3900791" y="2592147"/>
                </a:cubicBezTo>
                <a:cubicBezTo>
                  <a:pt x="4092101" y="2759138"/>
                  <a:pt x="4534710" y="1332415"/>
                  <a:pt x="4834646" y="1084360"/>
                </a:cubicBezTo>
                <a:cubicBezTo>
                  <a:pt x="5134582" y="836305"/>
                  <a:pt x="5400472" y="1118407"/>
                  <a:pt x="5700408" y="1103815"/>
                </a:cubicBezTo>
                <a:cubicBezTo>
                  <a:pt x="6000344" y="1089224"/>
                  <a:pt x="6322978" y="1113543"/>
                  <a:pt x="6634263" y="996811"/>
                </a:cubicBezTo>
                <a:cubicBezTo>
                  <a:pt x="6945548" y="880079"/>
                  <a:pt x="7297366" y="448820"/>
                  <a:pt x="7568119" y="403424"/>
                </a:cubicBezTo>
                <a:cubicBezTo>
                  <a:pt x="7838872" y="358028"/>
                  <a:pt x="8043153" y="612569"/>
                  <a:pt x="8258783" y="724437"/>
                </a:cubicBezTo>
                <a:cubicBezTo>
                  <a:pt x="8474413" y="836305"/>
                  <a:pt x="8660859" y="1003296"/>
                  <a:pt x="8861897" y="1074632"/>
                </a:cubicBezTo>
                <a:cubicBezTo>
                  <a:pt x="9062935" y="1145968"/>
                  <a:pt x="9263973" y="1149211"/>
                  <a:pt x="9465012" y="11524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60BA71A-27CE-B052-A34B-11361A6ED32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2252290" y="3657600"/>
            <a:ext cx="0" cy="1548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940893D8-E3AC-5B32-2FDD-B3F62226C95E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4576390" y="3326860"/>
            <a:ext cx="11686" cy="1798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579C9CE8-398D-629D-7387-FE7311A18AEF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770845" y="5055802"/>
            <a:ext cx="6965" cy="978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8344F51-8B4A-6587-C559-ABEA47A46F06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6230566" y="4081725"/>
            <a:ext cx="2402" cy="16483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00520679-4C8B-B360-3A0B-ED54566E9F42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9270310" y="3260959"/>
            <a:ext cx="20505" cy="1687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52D0D33C-BF3B-0668-DD88-4A65DA36931F}"/>
              </a:ext>
            </a:extLst>
          </p:cNvPr>
          <p:cNvCxnSpPr>
            <a:cxnSpLocks/>
          </p:cNvCxnSpPr>
          <p:nvPr/>
        </p:nvCxnSpPr>
        <p:spPr>
          <a:xfrm>
            <a:off x="10654610" y="4032827"/>
            <a:ext cx="0" cy="861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567CFCE-EC13-A4D1-608D-88F1354651A8}"/>
              </a:ext>
            </a:extLst>
          </p:cNvPr>
          <p:cNvSpPr txBox="1"/>
          <p:nvPr/>
        </p:nvSpPr>
        <p:spPr>
          <a:xfrm>
            <a:off x="4254973" y="2655541"/>
            <a:ext cx="48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z</a:t>
            </a:r>
            <a:r>
              <a:rPr lang="en-US" altLang="zh-TW" sz="2800" baseline="-25000" dirty="0"/>
              <a:t>2</a:t>
            </a:r>
            <a:endParaRPr lang="zh-TW" altLang="en-US" sz="2800" dirty="0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ECEC4609-2D27-E6C0-E6B5-1792FA92A99D}"/>
              </a:ext>
            </a:extLst>
          </p:cNvPr>
          <p:cNvSpPr txBox="1"/>
          <p:nvPr/>
        </p:nvSpPr>
        <p:spPr>
          <a:xfrm>
            <a:off x="1920409" y="2999349"/>
            <a:ext cx="48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z</a:t>
            </a:r>
            <a:r>
              <a:rPr lang="en-US" altLang="zh-TW" sz="2800" baseline="-25000" dirty="0"/>
              <a:t>1</a:t>
            </a:r>
            <a:endParaRPr lang="zh-TW" altLang="en-US" sz="28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00FF548B-F622-6E9B-A958-BA3C0A2E059F}"/>
              </a:ext>
            </a:extLst>
          </p:cNvPr>
          <p:cNvSpPr txBox="1"/>
          <p:nvPr/>
        </p:nvSpPr>
        <p:spPr>
          <a:xfrm>
            <a:off x="5384431" y="4279207"/>
            <a:ext cx="48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z</a:t>
            </a:r>
            <a:r>
              <a:rPr lang="en-US" altLang="zh-TW" sz="2800" baseline="-25000" dirty="0"/>
              <a:t>3</a:t>
            </a:r>
            <a:endParaRPr lang="zh-TW" altLang="en-US" sz="2800" dirty="0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E48269D-27AB-B68D-4F8A-A7EDB434C81C}"/>
              </a:ext>
            </a:extLst>
          </p:cNvPr>
          <p:cNvSpPr txBox="1"/>
          <p:nvPr/>
        </p:nvSpPr>
        <p:spPr>
          <a:xfrm>
            <a:off x="5989794" y="3239545"/>
            <a:ext cx="48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z</a:t>
            </a:r>
            <a:r>
              <a:rPr lang="en-US" altLang="zh-TW" sz="2800" baseline="-25000" dirty="0"/>
              <a:t>4</a:t>
            </a:r>
            <a:endParaRPr lang="zh-TW" altLang="en-US" sz="2800" dirty="0"/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5EFE731E-E5BB-9E61-BC38-54D7E299BFAF}"/>
              </a:ext>
            </a:extLst>
          </p:cNvPr>
          <p:cNvSpPr txBox="1"/>
          <p:nvPr/>
        </p:nvSpPr>
        <p:spPr>
          <a:xfrm>
            <a:off x="9050043" y="2610937"/>
            <a:ext cx="48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z</a:t>
            </a:r>
            <a:r>
              <a:rPr lang="en-US" altLang="zh-TW" sz="2800" baseline="-25000" dirty="0"/>
              <a:t>5</a:t>
            </a:r>
            <a:endParaRPr lang="zh-TW" altLang="en-US" sz="2800" dirty="0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46485D6-BCA7-0227-7F1C-8F9E0DA2BCD7}"/>
              </a:ext>
            </a:extLst>
          </p:cNvPr>
          <p:cNvSpPr txBox="1"/>
          <p:nvPr/>
        </p:nvSpPr>
        <p:spPr>
          <a:xfrm>
            <a:off x="10398078" y="3124200"/>
            <a:ext cx="48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z</a:t>
            </a:r>
            <a:r>
              <a:rPr lang="en-US" altLang="zh-TW" sz="2800" baseline="-25000" dirty="0"/>
              <a:t>6</a:t>
            </a:r>
            <a:endParaRPr lang="zh-TW" altLang="en-US" sz="2800" dirty="0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871B86BB-4C41-095E-596B-BDCD8B7DE2B2}"/>
              </a:ext>
            </a:extLst>
          </p:cNvPr>
          <p:cNvCxnSpPr>
            <a:cxnSpLocks/>
          </p:cNvCxnSpPr>
          <p:nvPr/>
        </p:nvCxnSpPr>
        <p:spPr>
          <a:xfrm>
            <a:off x="1090601" y="6308194"/>
            <a:ext cx="101234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8E8FD5F-4807-E53A-9457-DAE1C99FF7D6}"/>
              </a:ext>
            </a:extLst>
          </p:cNvPr>
          <p:cNvCxnSpPr>
            <a:cxnSpLocks/>
          </p:cNvCxnSpPr>
          <p:nvPr/>
        </p:nvCxnSpPr>
        <p:spPr>
          <a:xfrm flipV="1">
            <a:off x="1090601" y="3500185"/>
            <a:ext cx="0" cy="28080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DFCB2A5E-1C31-B44E-DE8E-A230A18B987C}"/>
              </a:ext>
            </a:extLst>
          </p:cNvPr>
          <p:cNvSpPr/>
          <p:nvPr/>
        </p:nvSpPr>
        <p:spPr>
          <a:xfrm>
            <a:off x="1358845" y="4334484"/>
            <a:ext cx="9672320" cy="1895257"/>
          </a:xfrm>
          <a:custGeom>
            <a:avLst/>
            <a:gdLst>
              <a:gd name="connsiteX0" fmla="*/ 0 w 9672320"/>
              <a:gd name="connsiteY0" fmla="*/ 1118724 h 1895257"/>
              <a:gd name="connsiteX1" fmla="*/ 701040 w 9672320"/>
              <a:gd name="connsiteY1" fmla="*/ 255124 h 1895257"/>
              <a:gd name="connsiteX2" fmla="*/ 975360 w 9672320"/>
              <a:gd name="connsiteY2" fmla="*/ 1037444 h 1895257"/>
              <a:gd name="connsiteX3" fmla="*/ 1869440 w 9672320"/>
              <a:gd name="connsiteY3" fmla="*/ 1067924 h 1895257"/>
              <a:gd name="connsiteX4" fmla="*/ 2794000 w 9672320"/>
              <a:gd name="connsiteY4" fmla="*/ 153524 h 1895257"/>
              <a:gd name="connsiteX5" fmla="*/ 3942080 w 9672320"/>
              <a:gd name="connsiteY5" fmla="*/ 1890884 h 1895257"/>
              <a:gd name="connsiteX6" fmla="*/ 5943600 w 9672320"/>
              <a:gd name="connsiteY6" fmla="*/ 651364 h 1895257"/>
              <a:gd name="connsiteX7" fmla="*/ 6990080 w 9672320"/>
              <a:gd name="connsiteY7" fmla="*/ 692004 h 1895257"/>
              <a:gd name="connsiteX8" fmla="*/ 7721600 w 9672320"/>
              <a:gd name="connsiteY8" fmla="*/ 31604 h 1895257"/>
              <a:gd name="connsiteX9" fmla="*/ 8188960 w 9672320"/>
              <a:gd name="connsiteY9" fmla="*/ 1850244 h 1895257"/>
              <a:gd name="connsiteX10" fmla="*/ 8768080 w 9672320"/>
              <a:gd name="connsiteY10" fmla="*/ 946004 h 1895257"/>
              <a:gd name="connsiteX11" fmla="*/ 9113520 w 9672320"/>
              <a:gd name="connsiteY11" fmla="*/ 1139044 h 1895257"/>
              <a:gd name="connsiteX12" fmla="*/ 9377680 w 9672320"/>
              <a:gd name="connsiteY12" fmla="*/ 692004 h 1895257"/>
              <a:gd name="connsiteX13" fmla="*/ 9672320 w 9672320"/>
              <a:gd name="connsiteY13" fmla="*/ 651364 h 1895257"/>
              <a:gd name="connsiteX14" fmla="*/ 9672320 w 9672320"/>
              <a:gd name="connsiteY14" fmla="*/ 651364 h 1895257"/>
              <a:gd name="connsiteX15" fmla="*/ 9672320 w 9672320"/>
              <a:gd name="connsiteY15" fmla="*/ 651364 h 189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72320" h="1895257">
                <a:moveTo>
                  <a:pt x="0" y="1118724"/>
                </a:moveTo>
                <a:cubicBezTo>
                  <a:pt x="269240" y="693697"/>
                  <a:pt x="538480" y="268671"/>
                  <a:pt x="701040" y="255124"/>
                </a:cubicBezTo>
                <a:cubicBezTo>
                  <a:pt x="863600" y="241577"/>
                  <a:pt x="780627" y="901977"/>
                  <a:pt x="975360" y="1037444"/>
                </a:cubicBezTo>
                <a:cubicBezTo>
                  <a:pt x="1170093" y="1172911"/>
                  <a:pt x="1566333" y="1215244"/>
                  <a:pt x="1869440" y="1067924"/>
                </a:cubicBezTo>
                <a:cubicBezTo>
                  <a:pt x="2172547" y="920604"/>
                  <a:pt x="2448560" y="16364"/>
                  <a:pt x="2794000" y="153524"/>
                </a:cubicBezTo>
                <a:cubicBezTo>
                  <a:pt x="3139440" y="290684"/>
                  <a:pt x="3417147" y="1807911"/>
                  <a:pt x="3942080" y="1890884"/>
                </a:cubicBezTo>
                <a:cubicBezTo>
                  <a:pt x="4467013" y="1973857"/>
                  <a:pt x="5435600" y="851177"/>
                  <a:pt x="5943600" y="651364"/>
                </a:cubicBezTo>
                <a:cubicBezTo>
                  <a:pt x="6451600" y="451551"/>
                  <a:pt x="6693747" y="795297"/>
                  <a:pt x="6990080" y="692004"/>
                </a:cubicBezTo>
                <a:cubicBezTo>
                  <a:pt x="7286413" y="588711"/>
                  <a:pt x="7521787" y="-161436"/>
                  <a:pt x="7721600" y="31604"/>
                </a:cubicBezTo>
                <a:cubicBezTo>
                  <a:pt x="7921413" y="224644"/>
                  <a:pt x="8014547" y="1697844"/>
                  <a:pt x="8188960" y="1850244"/>
                </a:cubicBezTo>
                <a:cubicBezTo>
                  <a:pt x="8363373" y="2002644"/>
                  <a:pt x="8613987" y="1064537"/>
                  <a:pt x="8768080" y="946004"/>
                </a:cubicBezTo>
                <a:cubicBezTo>
                  <a:pt x="8922173" y="827471"/>
                  <a:pt x="9011920" y="1181377"/>
                  <a:pt x="9113520" y="1139044"/>
                </a:cubicBezTo>
                <a:cubicBezTo>
                  <a:pt x="9215120" y="1096711"/>
                  <a:pt x="9284547" y="773284"/>
                  <a:pt x="9377680" y="692004"/>
                </a:cubicBezTo>
                <a:cubicBezTo>
                  <a:pt x="9470813" y="610724"/>
                  <a:pt x="9672320" y="651364"/>
                  <a:pt x="9672320" y="651364"/>
                </a:cubicBezTo>
                <a:lnTo>
                  <a:pt x="9672320" y="651364"/>
                </a:lnTo>
                <a:lnTo>
                  <a:pt x="9672320" y="651364"/>
                </a:lnTo>
              </a:path>
            </a:pathLst>
          </a:cu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D9BCF39-55A7-EA0C-4010-6EFE8B3E4778}"/>
              </a:ext>
            </a:extLst>
          </p:cNvPr>
          <p:cNvSpPr txBox="1"/>
          <p:nvPr/>
        </p:nvSpPr>
        <p:spPr>
          <a:xfrm>
            <a:off x="11162002" y="6292403"/>
            <a:ext cx="93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Time</a:t>
            </a:r>
            <a:endParaRPr lang="zh-TW" altLang="en-US" sz="2800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771D7AF-F508-0C6D-9B6D-B148377F356C}"/>
              </a:ext>
            </a:extLst>
          </p:cNvPr>
          <p:cNvSpPr/>
          <p:nvPr/>
        </p:nvSpPr>
        <p:spPr>
          <a:xfrm>
            <a:off x="2171645" y="5205846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50EB082D-25D9-F09C-F9B0-496E29CD29F3}"/>
              </a:ext>
            </a:extLst>
          </p:cNvPr>
          <p:cNvSpPr/>
          <p:nvPr/>
        </p:nvSpPr>
        <p:spPr>
          <a:xfrm>
            <a:off x="9189665" y="4948384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E0870BE7-52D8-F801-80AC-533874F024BC}"/>
              </a:ext>
            </a:extLst>
          </p:cNvPr>
          <p:cNvSpPr/>
          <p:nvPr/>
        </p:nvSpPr>
        <p:spPr>
          <a:xfrm>
            <a:off x="6152323" y="5730036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9F9B0EE1-6852-564F-E79D-8E010CE8EFA9}"/>
              </a:ext>
            </a:extLst>
          </p:cNvPr>
          <p:cNvSpPr/>
          <p:nvPr/>
        </p:nvSpPr>
        <p:spPr>
          <a:xfrm>
            <a:off x="5697165" y="6034647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038AB44B-2434-8D60-576A-D38F458A0882}"/>
              </a:ext>
            </a:extLst>
          </p:cNvPr>
          <p:cNvSpPr/>
          <p:nvPr/>
        </p:nvSpPr>
        <p:spPr>
          <a:xfrm>
            <a:off x="4495745" y="5125345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E5AC5EEB-1504-BB43-0315-DCB21E7886A1}"/>
              </a:ext>
            </a:extLst>
          </p:cNvPr>
          <p:cNvSpPr/>
          <p:nvPr/>
        </p:nvSpPr>
        <p:spPr>
          <a:xfrm>
            <a:off x="10573965" y="5196458"/>
            <a:ext cx="161290" cy="1610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B3B570E7-9CCE-9AB4-2B99-FF3050675431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2252290" y="5205846"/>
            <a:ext cx="0" cy="1404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9706494B-22BD-EF0F-C44D-AB0C9212AC21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9246497" y="5109385"/>
            <a:ext cx="23813" cy="119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B3EB05AB-E8B2-CEAD-04F7-FFBBCFA098BA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6232968" y="5891037"/>
            <a:ext cx="0" cy="41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F15BAF21-2EB3-6AB8-B37F-C93EFECDBF04}"/>
              </a:ext>
            </a:extLst>
          </p:cNvPr>
          <p:cNvCxnSpPr>
            <a:cxnSpLocks/>
            <a:stCxn id="33" idx="4"/>
          </p:cNvCxnSpPr>
          <p:nvPr/>
        </p:nvCxnSpPr>
        <p:spPr>
          <a:xfrm flipH="1">
            <a:off x="5773365" y="6195648"/>
            <a:ext cx="4445" cy="11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4DB95D76-486C-101F-3D08-5504F0532931}"/>
              </a:ext>
            </a:extLst>
          </p:cNvPr>
          <p:cNvCxnSpPr>
            <a:cxnSpLocks/>
            <a:stCxn id="34" idx="4"/>
          </p:cNvCxnSpPr>
          <p:nvPr/>
        </p:nvCxnSpPr>
        <p:spPr>
          <a:xfrm flipH="1">
            <a:off x="4567501" y="5286346"/>
            <a:ext cx="8889" cy="132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3CCEE422-A1F4-CD83-7DC4-35877C8F4AB0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0645721" y="5357459"/>
            <a:ext cx="8889" cy="122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AB73CCF5-8B4E-0807-3A21-12FBD655001A}"/>
              </a:ext>
            </a:extLst>
          </p:cNvPr>
          <p:cNvSpPr txBox="1"/>
          <p:nvPr/>
        </p:nvSpPr>
        <p:spPr>
          <a:xfrm>
            <a:off x="1997144" y="6327237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1</a:t>
            </a:r>
            <a:endParaRPr lang="zh-TW" altLang="en-US" sz="2800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7392C280-AFD1-3EB5-55DA-48AD61F3C62C}"/>
              </a:ext>
            </a:extLst>
          </p:cNvPr>
          <p:cNvSpPr txBox="1"/>
          <p:nvPr/>
        </p:nvSpPr>
        <p:spPr>
          <a:xfrm>
            <a:off x="6052278" y="6292403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4</a:t>
            </a:r>
            <a:endParaRPr lang="zh-TW" altLang="en-US" sz="2800" dirty="0"/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6DA63271-2F14-7C41-CC92-A527AAA9B26C}"/>
              </a:ext>
            </a:extLst>
          </p:cNvPr>
          <p:cNvSpPr txBox="1"/>
          <p:nvPr/>
        </p:nvSpPr>
        <p:spPr>
          <a:xfrm>
            <a:off x="5496384" y="6275647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3</a:t>
            </a:r>
            <a:endParaRPr lang="zh-TW" altLang="en-US" sz="28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E681272E-FA40-811A-1957-EDEFD9FEDD9B}"/>
              </a:ext>
            </a:extLst>
          </p:cNvPr>
          <p:cNvSpPr txBox="1"/>
          <p:nvPr/>
        </p:nvSpPr>
        <p:spPr>
          <a:xfrm>
            <a:off x="4346756" y="6281071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2</a:t>
            </a:r>
            <a:endParaRPr lang="zh-TW" altLang="en-US" sz="2800" dirty="0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BCC7F012-2AB2-5F99-BADA-8D4ECB7B3696}"/>
              </a:ext>
            </a:extLst>
          </p:cNvPr>
          <p:cNvSpPr txBox="1"/>
          <p:nvPr/>
        </p:nvSpPr>
        <p:spPr>
          <a:xfrm>
            <a:off x="8828821" y="6340389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5</a:t>
            </a:r>
            <a:endParaRPr lang="zh-TW" altLang="en-US" sz="2800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2A49C0FC-4CB5-E1F8-A6E6-8392DC683866}"/>
              </a:ext>
            </a:extLst>
          </p:cNvPr>
          <p:cNvSpPr txBox="1"/>
          <p:nvPr/>
        </p:nvSpPr>
        <p:spPr>
          <a:xfrm>
            <a:off x="10443593" y="6327237"/>
            <a:ext cx="44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</a:t>
            </a:r>
            <a:r>
              <a:rPr lang="en-US" altLang="zh-TW" sz="2800" baseline="-25000" dirty="0"/>
              <a:t>6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0192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模型圖例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EB693C0-2EE0-1183-AAD0-7F553AB9E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442864"/>
                <a:ext cx="9601200" cy="3581400"/>
              </a:xfrm>
            </p:spPr>
            <p:txBody>
              <a:bodyPr/>
              <a:lstStyle/>
              <a:p>
                <a:r>
                  <a:rPr lang="zh-TW" altLang="en-US" dirty="0"/>
                  <a:t>先用</a:t>
                </a:r>
                <a:r>
                  <a:rPr lang="en-US" altLang="zh-TW" dirty="0"/>
                  <a:t>encoder</a:t>
                </a:r>
                <a:r>
                  <a:rPr lang="zh-TW" altLang="en-US" dirty="0"/>
                  <a:t>將</a:t>
                </a:r>
                <a:r>
                  <a:rPr lang="en-US" altLang="zh-TW" dirty="0"/>
                  <a:t>observation </a:t>
                </a:r>
                <a:r>
                  <a:rPr lang="en-US" altLang="zh-TW" dirty="0" err="1"/>
                  <a:t>x</a:t>
                </a:r>
                <a:r>
                  <a:rPr lang="en-US" altLang="zh-TW" baseline="-25000" dirty="0" err="1"/>
                  <a:t>t</a:t>
                </a:r>
                <a:r>
                  <a:rPr lang="zh-TW" altLang="en-US" dirty="0"/>
                  <a:t> 轉成</a:t>
                </a:r>
                <a:r>
                  <a:rPr lang="en-US" altLang="zh-TW" dirty="0"/>
                  <a:t>latent space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(mean </a:t>
                </a:r>
                <a:r>
                  <a:rPr lang="en-US" altLang="zh-TW" dirty="0" err="1"/>
                  <a:t>y</a:t>
                </a:r>
                <a:r>
                  <a:rPr lang="en-US" altLang="zh-TW" baseline="-25000" dirty="0" err="1"/>
                  <a:t>t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及</a:t>
                </a:r>
                <a:r>
                  <a:rPr lang="en-US" altLang="zh-TW" dirty="0"/>
                  <a:t>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zh-TW" b="0" i="1" smtClean="0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altLang="zh-TW" dirty="0">
                            <a:solidFill>
                              <a:srgbClr val="4D5156"/>
                            </a:solidFill>
                            <a:latin typeface="arial" panose="020B0604020202020204" pitchFamily="34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𝑜𝑏𝑠</m:t>
                        </m:r>
                      </m:sup>
                    </m:sSubSup>
                  </m:oMath>
                </a14:m>
                <a:r>
                  <a:rPr lang="en-US" altLang="zh-TW" dirty="0"/>
                  <a:t>)</a:t>
                </a:r>
              </a:p>
              <a:p>
                <a:r>
                  <a:rPr lang="zh-TW" altLang="en-US" dirty="0"/>
                  <a:t>利用卡爾曼濾波器算出最佳</a:t>
                </a:r>
                <a:r>
                  <a:rPr lang="en-US" altLang="zh-TW" dirty="0"/>
                  <a:t>latent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vector</a:t>
                </a:r>
              </a:p>
              <a:p>
                <a:r>
                  <a:rPr lang="zh-TW" altLang="en-US" dirty="0"/>
                  <a:t>用</a:t>
                </a:r>
                <a:r>
                  <a:rPr lang="en-US" altLang="zh-TW" dirty="0"/>
                  <a:t>decoder</a:t>
                </a:r>
                <a:r>
                  <a:rPr lang="zh-TW" altLang="en-US" dirty="0"/>
                  <a:t>轉回想要的</a:t>
                </a:r>
                <a:r>
                  <a:rPr lang="en-US" altLang="zh-TW" dirty="0"/>
                  <a:t>output space(mean </a:t>
                </a:r>
                <a:r>
                  <a:rPr lang="en-US" altLang="zh-TW" dirty="0" err="1"/>
                  <a:t>o</a:t>
                </a:r>
                <a:r>
                  <a:rPr lang="en-US" altLang="zh-TW" baseline="-25000" dirty="0" err="1"/>
                  <a:t>t</a:t>
                </a:r>
                <a:r>
                  <a:rPr lang="en-US" altLang="zh-TW" dirty="0"/>
                  <a:t> </a:t>
                </a:r>
                <a:r>
                  <a:rPr lang="zh-TW" altLang="en-US" dirty="0"/>
                  <a:t>及</a:t>
                </a:r>
                <a:r>
                  <a:rPr lang="en-US" altLang="zh-TW" dirty="0"/>
                  <a:t>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altLang="zh-TW" b="0" i="1" smtClean="0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altLang="zh-TW" dirty="0">
                            <a:solidFill>
                              <a:srgbClr val="4D5156"/>
                            </a:solidFill>
                            <a:latin typeface="arial" panose="020B0604020202020204" pitchFamily="34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rgbClr val="4D5156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</m:oMath>
                </a14:m>
                <a:r>
                  <a:rPr lang="en-US" altLang="zh-TW" dirty="0"/>
                  <a:t>)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EB693C0-2EE0-1183-AAD0-7F553AB9E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442864"/>
                <a:ext cx="9601200" cy="3581400"/>
              </a:xfrm>
              <a:blipFill>
                <a:blip r:embed="rId3"/>
                <a:stretch>
                  <a:fillRect l="-571" t="-11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>
            <a:extLst>
              <a:ext uri="{FF2B5EF4-FFF2-40B4-BE49-F238E27FC236}">
                <a16:creationId xmlns:a16="http://schemas.microsoft.com/office/drawing/2014/main" id="{9C24E14A-288D-58F7-D19D-6291501408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19875" r="22603" b="23227"/>
          <a:stretch/>
        </p:blipFill>
        <p:spPr>
          <a:xfrm>
            <a:off x="2067612" y="2750351"/>
            <a:ext cx="8056775" cy="4022729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2024812-254D-E8A8-2941-3596D8C6D3D8}"/>
              </a:ext>
            </a:extLst>
          </p:cNvPr>
          <p:cNvSpPr txBox="1"/>
          <p:nvPr/>
        </p:nvSpPr>
        <p:spPr>
          <a:xfrm>
            <a:off x="9158498" y="2060915"/>
            <a:ext cx="2643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</a:rPr>
              <a:t>Neural network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0F0270A-DAB1-D43F-B280-B51D818C5068}"/>
              </a:ext>
            </a:extLst>
          </p:cNvPr>
          <p:cNvSpPr/>
          <p:nvPr/>
        </p:nvSpPr>
        <p:spPr>
          <a:xfrm>
            <a:off x="6730667" y="3781196"/>
            <a:ext cx="806532" cy="452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CF824317-1374-EB00-EB5C-AD43999DB273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7133933" y="2461025"/>
            <a:ext cx="3346496" cy="13201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B2E6D38A-B891-7CA7-39BD-AEEA324450CF}"/>
              </a:ext>
            </a:extLst>
          </p:cNvPr>
          <p:cNvSpPr/>
          <p:nvPr/>
        </p:nvSpPr>
        <p:spPr>
          <a:xfrm>
            <a:off x="6730667" y="5376733"/>
            <a:ext cx="806532" cy="452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18A4783A-A841-7B4D-C9ED-52C9A8777DC7}"/>
              </a:ext>
            </a:extLst>
          </p:cNvPr>
          <p:cNvCxnSpPr>
            <a:cxnSpLocks/>
            <a:stCxn id="10" idx="2"/>
            <a:endCxn id="33" idx="0"/>
          </p:cNvCxnSpPr>
          <p:nvPr/>
        </p:nvCxnSpPr>
        <p:spPr>
          <a:xfrm flipH="1">
            <a:off x="7133933" y="2461025"/>
            <a:ext cx="3346496" cy="29157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卡爾曼濾波器</a:t>
            </a:r>
            <a:r>
              <a:rPr lang="en-US" altLang="zh-TW" dirty="0"/>
              <a:t>(Kalman filter)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B693C0-2EE0-1183-AAD0-7F553AB9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zh-TW" altLang="en-US" dirty="0"/>
              <a:t>同時考慮觀測值與估計值，得出最佳估計值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7E7EBB3-FCCA-BB0E-3294-5D8D8D1C6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3" t="50000" r="53608" b="30930"/>
          <a:stretch/>
        </p:blipFill>
        <p:spPr>
          <a:xfrm>
            <a:off x="850882" y="5423358"/>
            <a:ext cx="1819373" cy="113924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BC3412D-6424-ED25-21F5-ECE546957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4" t="34737" r="56082" b="52430"/>
          <a:stretch/>
        </p:blipFill>
        <p:spPr>
          <a:xfrm>
            <a:off x="739395" y="3791313"/>
            <a:ext cx="1951112" cy="1357459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65E919A5-60C9-EF45-84D1-578D902400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8" t="45377" r="55232" b="46246"/>
          <a:stretch/>
        </p:blipFill>
        <p:spPr>
          <a:xfrm>
            <a:off x="3086563" y="3881838"/>
            <a:ext cx="2572318" cy="1139244"/>
          </a:xfrm>
          <a:prstGeom prst="rect">
            <a:avLst/>
          </a:prstGeom>
        </p:spPr>
      </p:pic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496EF631-C949-0852-3D22-4B4C17716BCD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2690507" y="4451460"/>
            <a:ext cx="396056" cy="185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261D3EC-C690-2634-E788-78D822E4A73F}"/>
              </a:ext>
            </a:extLst>
          </p:cNvPr>
          <p:cNvSpPr txBox="1"/>
          <p:nvPr/>
        </p:nvSpPr>
        <p:spPr>
          <a:xfrm>
            <a:off x="965454" y="4112683"/>
            <a:ext cx="2705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" b="1" dirty="0"/>
              <a:t>-1</a:t>
            </a:r>
            <a:endParaRPr lang="zh-TW" altLang="en-US" sz="800" b="1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F412174-8CA2-0CFC-51D8-BF3DEDEC8612}"/>
              </a:ext>
            </a:extLst>
          </p:cNvPr>
          <p:cNvSpPr txBox="1"/>
          <p:nvPr/>
        </p:nvSpPr>
        <p:spPr>
          <a:xfrm>
            <a:off x="2097822" y="3037206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位置 </a:t>
            </a:r>
            <a:r>
              <a:rPr lang="en-US" altLang="zh-TW" sz="2000" dirty="0">
                <a:solidFill>
                  <a:srgbClr val="FF0000"/>
                </a:solidFill>
              </a:rPr>
              <a:t>=</a:t>
            </a:r>
            <a:r>
              <a:rPr lang="zh-TW" altLang="en-US" sz="2000" dirty="0">
                <a:solidFill>
                  <a:srgbClr val="FF0000"/>
                </a:solidFill>
              </a:rPr>
              <a:t> 位置</a:t>
            </a:r>
            <a:r>
              <a:rPr lang="en-US" altLang="zh-TW" sz="2000" dirty="0">
                <a:solidFill>
                  <a:srgbClr val="FF0000"/>
                </a:solidFill>
              </a:rPr>
              <a:t>+</a:t>
            </a:r>
            <a:r>
              <a:rPr lang="zh-TW" altLang="en-US" sz="2000" dirty="0">
                <a:solidFill>
                  <a:srgbClr val="FF0000"/>
                </a:solidFill>
              </a:rPr>
              <a:t>速度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0923A6E-26F9-AA8A-9CDA-46E336B758FA}"/>
              </a:ext>
            </a:extLst>
          </p:cNvPr>
          <p:cNvSpPr/>
          <p:nvPr/>
        </p:nvSpPr>
        <p:spPr>
          <a:xfrm>
            <a:off x="3732943" y="4007378"/>
            <a:ext cx="806532" cy="452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A8D58679-EA1A-1A55-7493-600ACA6C7535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3215645" y="3437316"/>
            <a:ext cx="920564" cy="5700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6E181D1-3F62-5F42-8A84-18707BE3BD68}"/>
              </a:ext>
            </a:extLst>
          </p:cNvPr>
          <p:cNvSpPr txBox="1"/>
          <p:nvPr/>
        </p:nvSpPr>
        <p:spPr>
          <a:xfrm>
            <a:off x="4381165" y="2999854"/>
            <a:ext cx="151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固定變化量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A599813-98A4-771E-520D-CA9F50BFED0E}"/>
              </a:ext>
            </a:extLst>
          </p:cNvPr>
          <p:cNvSpPr/>
          <p:nvPr/>
        </p:nvSpPr>
        <p:spPr>
          <a:xfrm>
            <a:off x="4824921" y="3936501"/>
            <a:ext cx="696995" cy="4949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E1B5C571-94D5-60BD-D9A3-9D2A2C6FDA74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5139523" y="3399964"/>
            <a:ext cx="33896" cy="5365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982115D9-BD25-FF97-3489-BC9BE691E473}"/>
              </a:ext>
            </a:extLst>
          </p:cNvPr>
          <p:cNvSpPr txBox="1"/>
          <p:nvPr/>
        </p:nvSpPr>
        <p:spPr>
          <a:xfrm>
            <a:off x="4524262" y="5324686"/>
            <a:ext cx="72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噪音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98C0927-7F8C-2E79-F78D-C998E95598E6}"/>
              </a:ext>
            </a:extLst>
          </p:cNvPr>
          <p:cNvSpPr/>
          <p:nvPr/>
        </p:nvSpPr>
        <p:spPr>
          <a:xfrm>
            <a:off x="5173419" y="4463145"/>
            <a:ext cx="44196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52E38C57-0D1F-C4F0-ECC7-99EC96EB54B3}"/>
              </a:ext>
            </a:extLst>
          </p:cNvPr>
          <p:cNvCxnSpPr>
            <a:cxnSpLocks/>
            <a:stCxn id="37" idx="0"/>
            <a:endCxn id="38" idx="2"/>
          </p:cNvCxnSpPr>
          <p:nvPr/>
        </p:nvCxnSpPr>
        <p:spPr>
          <a:xfrm flipV="1">
            <a:off x="4885135" y="4863255"/>
            <a:ext cx="509265" cy="4614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圖片 50">
            <a:extLst>
              <a:ext uri="{FF2B5EF4-FFF2-40B4-BE49-F238E27FC236}">
                <a16:creationId xmlns:a16="http://schemas.microsoft.com/office/drawing/2014/main" id="{D6A39C36-D24E-D708-1E0A-344AAB723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89" y="5151442"/>
            <a:ext cx="1556626" cy="1556626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D5D71FF3-97BD-3813-7C2C-F5E7AB39C7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1" t="54003" r="51338" b="43128"/>
          <a:stretch/>
        </p:blipFill>
        <p:spPr>
          <a:xfrm>
            <a:off x="7761070" y="5901099"/>
            <a:ext cx="423243" cy="412589"/>
          </a:xfrm>
          <a:prstGeom prst="rect">
            <a:avLst/>
          </a:prstGeom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8C9205B3-59ED-7F43-F36D-3970EB60FF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1" t="56894" r="56309" b="39809"/>
          <a:stretch/>
        </p:blipFill>
        <p:spPr>
          <a:xfrm>
            <a:off x="7761070" y="5423358"/>
            <a:ext cx="423243" cy="416878"/>
          </a:xfrm>
          <a:prstGeom prst="rect">
            <a:avLst/>
          </a:prstGeom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id="{B50D7716-BF8D-AF44-9631-A1F6275DE8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0" t="45912" r="55842" b="46669"/>
          <a:stretch/>
        </p:blipFill>
        <p:spPr>
          <a:xfrm>
            <a:off x="6096000" y="4029637"/>
            <a:ext cx="2056636" cy="868370"/>
          </a:xfrm>
          <a:prstGeom prst="rect">
            <a:avLst/>
          </a:prstGeom>
        </p:spPr>
      </p:pic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CF4B7E36-90F3-980A-6153-CD740CD61D60}"/>
              </a:ext>
            </a:extLst>
          </p:cNvPr>
          <p:cNvCxnSpPr>
            <a:cxnSpLocks/>
            <a:stCxn id="21" idx="3"/>
            <a:endCxn id="57" idx="1"/>
          </p:cNvCxnSpPr>
          <p:nvPr/>
        </p:nvCxnSpPr>
        <p:spPr>
          <a:xfrm>
            <a:off x="5658881" y="4451460"/>
            <a:ext cx="437119" cy="123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圖片 59">
            <a:extLst>
              <a:ext uri="{FF2B5EF4-FFF2-40B4-BE49-F238E27FC236}">
                <a16:creationId xmlns:a16="http://schemas.microsoft.com/office/drawing/2014/main" id="{30E3B10C-E77B-0363-434B-E8C302B035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38454" r="43402" b="16649"/>
          <a:stretch/>
        </p:blipFill>
        <p:spPr>
          <a:xfrm>
            <a:off x="9319880" y="636953"/>
            <a:ext cx="2715499" cy="1869779"/>
          </a:xfrm>
          <a:prstGeom prst="rect">
            <a:avLst/>
          </a:prstGeom>
        </p:spPr>
      </p:pic>
      <p:sp>
        <p:nvSpPr>
          <p:cNvPr id="69" name="文字方塊 68">
            <a:extLst>
              <a:ext uri="{FF2B5EF4-FFF2-40B4-BE49-F238E27FC236}">
                <a16:creationId xmlns:a16="http://schemas.microsoft.com/office/drawing/2014/main" id="{7D809A44-ACCD-7D21-9A14-B3B492F3514F}"/>
              </a:ext>
            </a:extLst>
          </p:cNvPr>
          <p:cNvSpPr txBox="1"/>
          <p:nvPr/>
        </p:nvSpPr>
        <p:spPr>
          <a:xfrm>
            <a:off x="888845" y="3366774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~N(x</a:t>
            </a:r>
            <a:r>
              <a:rPr lang="en-US" altLang="zh-TW" sz="2000" baseline="-25000" dirty="0"/>
              <a:t>k-1</a:t>
            </a:r>
            <a:r>
              <a:rPr lang="en-US" altLang="zh-TW" sz="2000" dirty="0"/>
              <a:t> , P</a:t>
            </a:r>
            <a:r>
              <a:rPr lang="en-US" altLang="zh-TW" sz="2000" baseline="-25000" dirty="0"/>
              <a:t>k-1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95AE1DEA-43B4-BF6A-EE22-57D16C6989B3}"/>
              </a:ext>
            </a:extLst>
          </p:cNvPr>
          <p:cNvSpPr txBox="1"/>
          <p:nvPr/>
        </p:nvSpPr>
        <p:spPr>
          <a:xfrm>
            <a:off x="7761070" y="6374551"/>
            <a:ext cx="1284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~N(</a:t>
            </a:r>
            <a:r>
              <a:rPr lang="en-US" altLang="zh-TW" sz="2000" dirty="0" err="1"/>
              <a:t>z</a:t>
            </a:r>
            <a:r>
              <a:rPr lang="en-US" altLang="zh-TW" sz="2000" baseline="-25000" dirty="0" err="1"/>
              <a:t>k</a:t>
            </a:r>
            <a:r>
              <a:rPr lang="en-US" altLang="zh-TW" sz="2000" dirty="0"/>
              <a:t> , </a:t>
            </a:r>
            <a:r>
              <a:rPr lang="en-US" altLang="zh-TW" sz="2000" dirty="0" err="1"/>
              <a:t>R</a:t>
            </a:r>
            <a:r>
              <a:rPr lang="en-US" altLang="zh-TW" sz="2000" baseline="-25000" dirty="0" err="1"/>
              <a:t>k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pic>
        <p:nvPicPr>
          <p:cNvPr id="79" name="圖片 78">
            <a:extLst>
              <a:ext uri="{FF2B5EF4-FFF2-40B4-BE49-F238E27FC236}">
                <a16:creationId xmlns:a16="http://schemas.microsoft.com/office/drawing/2014/main" id="{F84E5230-D639-48B5-9FD1-71C73C25AB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49981" r="53081" b="38648"/>
          <a:stretch/>
        </p:blipFill>
        <p:spPr>
          <a:xfrm>
            <a:off x="8908524" y="4532234"/>
            <a:ext cx="3084119" cy="1192562"/>
          </a:xfrm>
          <a:prstGeom prst="rect">
            <a:avLst/>
          </a:prstGeom>
        </p:spPr>
      </p:pic>
      <p:cxnSp>
        <p:nvCxnSpPr>
          <p:cNvPr id="179" name="直線單箭頭接點 178">
            <a:extLst>
              <a:ext uri="{FF2B5EF4-FFF2-40B4-BE49-F238E27FC236}">
                <a16:creationId xmlns:a16="http://schemas.microsoft.com/office/drawing/2014/main" id="{BC16E969-7043-C1E3-AC0D-6C735AFEEE9C}"/>
              </a:ext>
            </a:extLst>
          </p:cNvPr>
          <p:cNvCxnSpPr>
            <a:cxnSpLocks/>
            <a:endCxn id="79" idx="1"/>
          </p:cNvCxnSpPr>
          <p:nvPr/>
        </p:nvCxnSpPr>
        <p:spPr>
          <a:xfrm flipV="1">
            <a:off x="8297066" y="5128515"/>
            <a:ext cx="611458" cy="7117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直線單箭頭接點 180">
            <a:extLst>
              <a:ext uri="{FF2B5EF4-FFF2-40B4-BE49-F238E27FC236}">
                <a16:creationId xmlns:a16="http://schemas.microsoft.com/office/drawing/2014/main" id="{6AFEE4FC-78D5-7D5B-35A1-2F04248E4E8E}"/>
              </a:ext>
            </a:extLst>
          </p:cNvPr>
          <p:cNvCxnSpPr>
            <a:cxnSpLocks/>
            <a:stCxn id="57" idx="3"/>
            <a:endCxn id="79" idx="1"/>
          </p:cNvCxnSpPr>
          <p:nvPr/>
        </p:nvCxnSpPr>
        <p:spPr>
          <a:xfrm>
            <a:off x="8152636" y="4463822"/>
            <a:ext cx="755888" cy="6646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矩形 185">
            <a:extLst>
              <a:ext uri="{FF2B5EF4-FFF2-40B4-BE49-F238E27FC236}">
                <a16:creationId xmlns:a16="http://schemas.microsoft.com/office/drawing/2014/main" id="{7A80B705-DD50-9249-DF8E-59893A46D72C}"/>
              </a:ext>
            </a:extLst>
          </p:cNvPr>
          <p:cNvSpPr/>
          <p:nvPr/>
        </p:nvSpPr>
        <p:spPr>
          <a:xfrm>
            <a:off x="7102816" y="4078542"/>
            <a:ext cx="437119" cy="391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" name="文字方塊 186">
            <a:extLst>
              <a:ext uri="{FF2B5EF4-FFF2-40B4-BE49-F238E27FC236}">
                <a16:creationId xmlns:a16="http://schemas.microsoft.com/office/drawing/2014/main" id="{0E391EE5-6B2F-1641-6364-50579BF72EBF}"/>
              </a:ext>
            </a:extLst>
          </p:cNvPr>
          <p:cNvSpPr txBox="1"/>
          <p:nvPr/>
        </p:nvSpPr>
        <p:spPr>
          <a:xfrm>
            <a:off x="6507981" y="3019694"/>
            <a:ext cx="1209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轉換矩陣</a:t>
            </a:r>
          </a:p>
        </p:txBody>
      </p:sp>
      <p:cxnSp>
        <p:nvCxnSpPr>
          <p:cNvPr id="188" name="直線單箭頭接點 187">
            <a:extLst>
              <a:ext uri="{FF2B5EF4-FFF2-40B4-BE49-F238E27FC236}">
                <a16:creationId xmlns:a16="http://schemas.microsoft.com/office/drawing/2014/main" id="{0C8B0489-D113-8A55-9BCA-96261656D891}"/>
              </a:ext>
            </a:extLst>
          </p:cNvPr>
          <p:cNvCxnSpPr>
            <a:cxnSpLocks/>
            <a:stCxn id="187" idx="2"/>
            <a:endCxn id="186" idx="0"/>
          </p:cNvCxnSpPr>
          <p:nvPr/>
        </p:nvCxnSpPr>
        <p:spPr>
          <a:xfrm>
            <a:off x="7112707" y="3419804"/>
            <a:ext cx="208669" cy="6587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" name="文字方塊 193">
            <a:extLst>
              <a:ext uri="{FF2B5EF4-FFF2-40B4-BE49-F238E27FC236}">
                <a16:creationId xmlns:a16="http://schemas.microsoft.com/office/drawing/2014/main" id="{A16B2B5E-0A4B-279A-88B2-DA54DFA213B8}"/>
              </a:ext>
            </a:extLst>
          </p:cNvPr>
          <p:cNvSpPr txBox="1"/>
          <p:nvPr/>
        </p:nvSpPr>
        <p:spPr>
          <a:xfrm>
            <a:off x="975544" y="4727507"/>
            <a:ext cx="2705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" b="1" dirty="0"/>
              <a:t>-1</a:t>
            </a:r>
            <a:endParaRPr lang="zh-TW" altLang="en-US" sz="800" b="1" dirty="0"/>
          </a:p>
        </p:txBody>
      </p:sp>
      <p:sp>
        <p:nvSpPr>
          <p:cNvPr id="195" name="左中括弧 194">
            <a:extLst>
              <a:ext uri="{FF2B5EF4-FFF2-40B4-BE49-F238E27FC236}">
                <a16:creationId xmlns:a16="http://schemas.microsoft.com/office/drawing/2014/main" id="{328C5D3A-5AD5-ED70-8D84-151155D63711}"/>
              </a:ext>
            </a:extLst>
          </p:cNvPr>
          <p:cNvSpPr/>
          <p:nvPr/>
        </p:nvSpPr>
        <p:spPr>
          <a:xfrm rot="5400000">
            <a:off x="8963705" y="-31877"/>
            <a:ext cx="203968" cy="5939379"/>
          </a:xfrm>
          <a:prstGeom prst="lef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" name="左中括弧 195">
            <a:extLst>
              <a:ext uri="{FF2B5EF4-FFF2-40B4-BE49-F238E27FC236}">
                <a16:creationId xmlns:a16="http://schemas.microsoft.com/office/drawing/2014/main" id="{CE9DB71A-03F9-F976-8072-C73F3D3E2A22}"/>
              </a:ext>
            </a:extLst>
          </p:cNvPr>
          <p:cNvSpPr/>
          <p:nvPr/>
        </p:nvSpPr>
        <p:spPr>
          <a:xfrm rot="5400000">
            <a:off x="3250377" y="492962"/>
            <a:ext cx="238421" cy="4924503"/>
          </a:xfrm>
          <a:prstGeom prst="lef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" name="文字方塊 196">
            <a:extLst>
              <a:ext uri="{FF2B5EF4-FFF2-40B4-BE49-F238E27FC236}">
                <a16:creationId xmlns:a16="http://schemas.microsoft.com/office/drawing/2014/main" id="{924AE46D-E069-3470-05E6-AB3390B7F92D}"/>
              </a:ext>
            </a:extLst>
          </p:cNvPr>
          <p:cNvSpPr txBox="1"/>
          <p:nvPr/>
        </p:nvSpPr>
        <p:spPr>
          <a:xfrm>
            <a:off x="2459491" y="2344745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</a:rPr>
              <a:t>Predict state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198" name="文字方塊 197">
            <a:extLst>
              <a:ext uri="{FF2B5EF4-FFF2-40B4-BE49-F238E27FC236}">
                <a16:creationId xmlns:a16="http://schemas.microsoft.com/office/drawing/2014/main" id="{D4D08CB2-6044-2AD4-AD60-9E62F6726089}"/>
              </a:ext>
            </a:extLst>
          </p:cNvPr>
          <p:cNvSpPr txBox="1"/>
          <p:nvPr/>
        </p:nvSpPr>
        <p:spPr>
          <a:xfrm>
            <a:off x="7496863" y="2352270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</a:rPr>
              <a:t>Update state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2" grpId="0"/>
      <p:bldP spid="33" grpId="0" animBg="1"/>
      <p:bldP spid="37" grpId="0"/>
      <p:bldP spid="38" grpId="0" animBg="1"/>
      <p:bldP spid="70" grpId="0"/>
      <p:bldP spid="186" grpId="0" animBg="1"/>
      <p:bldP spid="187" grpId="0"/>
      <p:bldP spid="195" grpId="0" animBg="1"/>
      <p:bldP spid="196" grpId="0" animBg="1"/>
      <p:bldP spid="197" grpId="0"/>
      <p:bldP spid="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卡爾曼濾波器</a:t>
            </a:r>
            <a:r>
              <a:rPr lang="en-US" altLang="zh-TW" dirty="0"/>
              <a:t>(Kalman filter)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7E7EBB3-FCCA-BB0E-3294-5D8D8D1C6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3" t="50000" r="53608" b="30930"/>
          <a:stretch/>
        </p:blipFill>
        <p:spPr>
          <a:xfrm>
            <a:off x="850882" y="5423358"/>
            <a:ext cx="1819373" cy="113924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BC3412D-6424-ED25-21F5-ECE5469570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4" t="34737" r="56082" b="52430"/>
          <a:stretch/>
        </p:blipFill>
        <p:spPr>
          <a:xfrm>
            <a:off x="739395" y="3791313"/>
            <a:ext cx="1951112" cy="1357459"/>
          </a:xfrm>
          <a:prstGeom prst="rect">
            <a:avLst/>
          </a:prstGeom>
        </p:spPr>
      </p:pic>
      <p:pic>
        <p:nvPicPr>
          <p:cNvPr id="79" name="圖片 78">
            <a:extLst>
              <a:ext uri="{FF2B5EF4-FFF2-40B4-BE49-F238E27FC236}">
                <a16:creationId xmlns:a16="http://schemas.microsoft.com/office/drawing/2014/main" id="{F84E5230-D639-48B5-9FD1-71C73C25AB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49981" r="53081" b="38648"/>
          <a:stretch/>
        </p:blipFill>
        <p:spPr>
          <a:xfrm>
            <a:off x="8908524" y="4532234"/>
            <a:ext cx="3084119" cy="119256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7FD5EC0-0430-4AC7-9A36-76B07830C975}"/>
              </a:ext>
            </a:extLst>
          </p:cNvPr>
          <p:cNvSpPr/>
          <p:nvPr/>
        </p:nvSpPr>
        <p:spPr>
          <a:xfrm>
            <a:off x="9175456" y="4532234"/>
            <a:ext cx="425744" cy="700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迴轉箭號 8">
            <a:extLst>
              <a:ext uri="{FF2B5EF4-FFF2-40B4-BE49-F238E27FC236}">
                <a16:creationId xmlns:a16="http://schemas.microsoft.com/office/drawing/2014/main" id="{60A34BE3-17AA-C2D1-7BB8-62AD75B55F09}"/>
              </a:ext>
            </a:extLst>
          </p:cNvPr>
          <p:cNvSpPr/>
          <p:nvPr/>
        </p:nvSpPr>
        <p:spPr>
          <a:xfrm flipH="1">
            <a:off x="739394" y="3094082"/>
            <a:ext cx="8689085" cy="1438152"/>
          </a:xfrm>
          <a:prstGeom prst="uturnArrow">
            <a:avLst>
              <a:gd name="adj1" fmla="val 5718"/>
              <a:gd name="adj2" fmla="val 11667"/>
              <a:gd name="adj3" fmla="val 31154"/>
              <a:gd name="adj4" fmla="val 43750"/>
              <a:gd name="adj5" fmla="val 60790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ADC7E52-AF28-C43D-F6B8-FBA8E6127D53}"/>
              </a:ext>
            </a:extLst>
          </p:cNvPr>
          <p:cNvSpPr/>
          <p:nvPr/>
        </p:nvSpPr>
        <p:spPr>
          <a:xfrm>
            <a:off x="732984" y="3969360"/>
            <a:ext cx="374456" cy="96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BEF79926-A9B1-1A64-A40B-B63F5C414FE7}"/>
              </a:ext>
            </a:extLst>
          </p:cNvPr>
          <p:cNvSpPr txBox="1">
            <a:spLocks/>
          </p:cNvSpPr>
          <p:nvPr/>
        </p:nvSpPr>
        <p:spPr>
          <a:xfrm>
            <a:off x="1371600" y="16383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/>
              <a:t>同時考慮觀測值與估計值，得出最佳估計值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F56D468-DBFC-86E1-7BD9-F0D42C05A1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8" t="45377" r="55232" b="46246"/>
          <a:stretch/>
        </p:blipFill>
        <p:spPr>
          <a:xfrm>
            <a:off x="3086563" y="3881838"/>
            <a:ext cx="2572318" cy="1139244"/>
          </a:xfrm>
          <a:prstGeom prst="rect">
            <a:avLst/>
          </a:prstGeom>
        </p:spPr>
      </p:pic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C0AA868C-4383-A20E-643A-9C3BC5AD4F66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690507" y="4451460"/>
            <a:ext cx="396056" cy="185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D4CBFBAA-8864-1363-5759-442879F98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89" y="5151442"/>
            <a:ext cx="1556626" cy="155662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FA80A2F-A75E-C5A7-3B0C-9AB8E7C7B4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1" t="54003" r="51338" b="43128"/>
          <a:stretch/>
        </p:blipFill>
        <p:spPr>
          <a:xfrm>
            <a:off x="7761070" y="5901099"/>
            <a:ext cx="423243" cy="41258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B404DF8-11F5-2D1C-405B-88422A3926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1" t="56894" r="56309" b="39809"/>
          <a:stretch/>
        </p:blipFill>
        <p:spPr>
          <a:xfrm>
            <a:off x="7761070" y="5423358"/>
            <a:ext cx="423243" cy="41687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8AFFF36-C4FF-777E-D706-C9097F68EB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0" t="45912" r="55842" b="46669"/>
          <a:stretch/>
        </p:blipFill>
        <p:spPr>
          <a:xfrm>
            <a:off x="6096000" y="4029637"/>
            <a:ext cx="2056636" cy="868370"/>
          </a:xfrm>
          <a:prstGeom prst="rect">
            <a:avLst/>
          </a:prstGeom>
        </p:spPr>
      </p:pic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6388404-538C-D184-0ADC-A9E451839182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5658881" y="4451460"/>
            <a:ext cx="437119" cy="123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C578D104-1D3C-FD1A-A83F-0C79C235FBD1}"/>
              </a:ext>
            </a:extLst>
          </p:cNvPr>
          <p:cNvCxnSpPr>
            <a:cxnSpLocks/>
          </p:cNvCxnSpPr>
          <p:nvPr/>
        </p:nvCxnSpPr>
        <p:spPr>
          <a:xfrm flipV="1">
            <a:off x="8297066" y="5128515"/>
            <a:ext cx="611458" cy="7117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2FBA916-2DC4-FC31-7577-79580729B14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8152636" y="4463822"/>
            <a:ext cx="755888" cy="6646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8CCC7FC-8994-6988-5DB6-D313CA72970A}"/>
              </a:ext>
            </a:extLst>
          </p:cNvPr>
          <p:cNvSpPr txBox="1"/>
          <p:nvPr/>
        </p:nvSpPr>
        <p:spPr>
          <a:xfrm>
            <a:off x="7883491" y="6390444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50"/>
                </a:solidFill>
              </a:rPr>
              <a:t>Likelihood</a:t>
            </a:r>
            <a:endParaRPr lang="zh-TW" altLang="en-US" sz="2000" dirty="0">
              <a:solidFill>
                <a:srgbClr val="00B050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5B59CC83-7114-03DC-B1B3-A5F8E2F7C57C}"/>
              </a:ext>
            </a:extLst>
          </p:cNvPr>
          <p:cNvSpPr txBox="1"/>
          <p:nvPr/>
        </p:nvSpPr>
        <p:spPr>
          <a:xfrm>
            <a:off x="6672878" y="3643276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50"/>
                </a:solidFill>
              </a:rPr>
              <a:t>Prior</a:t>
            </a:r>
            <a:endParaRPr lang="zh-TW" altLang="en-US" sz="2000" dirty="0">
              <a:solidFill>
                <a:srgbClr val="00B05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3F48AC3-CB0B-6E1A-2326-3DBD20B99261}"/>
              </a:ext>
            </a:extLst>
          </p:cNvPr>
          <p:cNvSpPr txBox="1"/>
          <p:nvPr/>
        </p:nvSpPr>
        <p:spPr>
          <a:xfrm>
            <a:off x="10119137" y="4047164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50"/>
                </a:solidFill>
              </a:rPr>
              <a:t>Posterior</a:t>
            </a:r>
            <a:endParaRPr lang="zh-TW" altLang="en-US" sz="2000" dirty="0">
              <a:solidFill>
                <a:srgbClr val="00B050"/>
              </a:solidFill>
            </a:endParaRPr>
          </a:p>
        </p:txBody>
      </p:sp>
      <p:sp>
        <p:nvSpPr>
          <p:cNvPr id="35" name="左中括弧 34">
            <a:extLst>
              <a:ext uri="{FF2B5EF4-FFF2-40B4-BE49-F238E27FC236}">
                <a16:creationId xmlns:a16="http://schemas.microsoft.com/office/drawing/2014/main" id="{9F029219-4D6D-B9DF-EE98-0EFA1A025165}"/>
              </a:ext>
            </a:extLst>
          </p:cNvPr>
          <p:cNvSpPr/>
          <p:nvPr/>
        </p:nvSpPr>
        <p:spPr>
          <a:xfrm rot="5400000">
            <a:off x="8963705" y="-31877"/>
            <a:ext cx="203968" cy="5939379"/>
          </a:xfrm>
          <a:prstGeom prst="lef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左中括弧 35">
            <a:extLst>
              <a:ext uri="{FF2B5EF4-FFF2-40B4-BE49-F238E27FC236}">
                <a16:creationId xmlns:a16="http://schemas.microsoft.com/office/drawing/2014/main" id="{1394E54C-F66A-9D41-7D82-CC8112F6D254}"/>
              </a:ext>
            </a:extLst>
          </p:cNvPr>
          <p:cNvSpPr/>
          <p:nvPr/>
        </p:nvSpPr>
        <p:spPr>
          <a:xfrm rot="5400000">
            <a:off x="3250377" y="492962"/>
            <a:ext cx="238421" cy="4924503"/>
          </a:xfrm>
          <a:prstGeom prst="lef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26DBB2FA-3C1F-B7E2-6547-496D23AFBEE3}"/>
              </a:ext>
            </a:extLst>
          </p:cNvPr>
          <p:cNvSpPr txBox="1"/>
          <p:nvPr/>
        </p:nvSpPr>
        <p:spPr>
          <a:xfrm>
            <a:off x="2459491" y="2344745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</a:rPr>
              <a:t>Predict state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D8FD1B11-607B-3C27-08D1-54010E593B97}"/>
              </a:ext>
            </a:extLst>
          </p:cNvPr>
          <p:cNvSpPr txBox="1"/>
          <p:nvPr/>
        </p:nvSpPr>
        <p:spPr>
          <a:xfrm>
            <a:off x="7496863" y="2352270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</a:rPr>
              <a:t>Update state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卡爾曼濾波器</a:t>
            </a:r>
            <a:r>
              <a:rPr lang="en-US" altLang="zh-TW" dirty="0"/>
              <a:t>(Kalman filter)</a:t>
            </a:r>
            <a:endParaRPr lang="zh-TW" altLang="en-US" dirty="0"/>
          </a:p>
        </p:txBody>
      </p:sp>
      <p:pic>
        <p:nvPicPr>
          <p:cNvPr id="79" name="圖片 78">
            <a:extLst>
              <a:ext uri="{FF2B5EF4-FFF2-40B4-BE49-F238E27FC236}">
                <a16:creationId xmlns:a16="http://schemas.microsoft.com/office/drawing/2014/main" id="{F84E5230-D639-48B5-9FD1-71C73C25A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49981" r="53081" b="38648"/>
          <a:stretch/>
        </p:blipFill>
        <p:spPr>
          <a:xfrm>
            <a:off x="8908524" y="4532234"/>
            <a:ext cx="3084119" cy="1192562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BEF79926-A9B1-1A64-A40B-B63F5C414FE7}"/>
              </a:ext>
            </a:extLst>
          </p:cNvPr>
          <p:cNvSpPr txBox="1">
            <a:spLocks/>
          </p:cNvSpPr>
          <p:nvPr/>
        </p:nvSpPr>
        <p:spPr>
          <a:xfrm>
            <a:off x="1371600" y="16383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同時考慮觀測值與估計值，得出最佳估計值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C0AA868C-4383-A20E-643A-9C3BC5AD4F6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690507" y="4462775"/>
            <a:ext cx="438399" cy="72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6388404-538C-D184-0ADC-A9E451839182}"/>
              </a:ext>
            </a:extLst>
          </p:cNvPr>
          <p:cNvCxnSpPr>
            <a:cxnSpLocks/>
          </p:cNvCxnSpPr>
          <p:nvPr/>
        </p:nvCxnSpPr>
        <p:spPr>
          <a:xfrm>
            <a:off x="5658881" y="4451460"/>
            <a:ext cx="437119" cy="123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C578D104-1D3C-FD1A-A83F-0C79C235FBD1}"/>
              </a:ext>
            </a:extLst>
          </p:cNvPr>
          <p:cNvCxnSpPr>
            <a:cxnSpLocks/>
          </p:cNvCxnSpPr>
          <p:nvPr/>
        </p:nvCxnSpPr>
        <p:spPr>
          <a:xfrm flipV="1">
            <a:off x="8297066" y="5128515"/>
            <a:ext cx="611458" cy="7117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D2FBA916-2DC4-FC31-7577-79580729B14C}"/>
              </a:ext>
            </a:extLst>
          </p:cNvPr>
          <p:cNvCxnSpPr>
            <a:cxnSpLocks/>
          </p:cNvCxnSpPr>
          <p:nvPr/>
        </p:nvCxnSpPr>
        <p:spPr>
          <a:xfrm>
            <a:off x="8152636" y="4463822"/>
            <a:ext cx="755888" cy="6646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左中括弧 34">
            <a:extLst>
              <a:ext uri="{FF2B5EF4-FFF2-40B4-BE49-F238E27FC236}">
                <a16:creationId xmlns:a16="http://schemas.microsoft.com/office/drawing/2014/main" id="{9F029219-4D6D-B9DF-EE98-0EFA1A025165}"/>
              </a:ext>
            </a:extLst>
          </p:cNvPr>
          <p:cNvSpPr/>
          <p:nvPr/>
        </p:nvSpPr>
        <p:spPr>
          <a:xfrm rot="5400000">
            <a:off x="8963705" y="769403"/>
            <a:ext cx="203968" cy="5939379"/>
          </a:xfrm>
          <a:prstGeom prst="lef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左中括弧 35">
            <a:extLst>
              <a:ext uri="{FF2B5EF4-FFF2-40B4-BE49-F238E27FC236}">
                <a16:creationId xmlns:a16="http://schemas.microsoft.com/office/drawing/2014/main" id="{1394E54C-F66A-9D41-7D82-CC8112F6D254}"/>
              </a:ext>
            </a:extLst>
          </p:cNvPr>
          <p:cNvSpPr/>
          <p:nvPr/>
        </p:nvSpPr>
        <p:spPr>
          <a:xfrm rot="5400000">
            <a:off x="3250377" y="1294242"/>
            <a:ext cx="238421" cy="4924503"/>
          </a:xfrm>
          <a:prstGeom prst="leftBracke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26DBB2FA-3C1F-B7E2-6547-496D23AFBEE3}"/>
              </a:ext>
            </a:extLst>
          </p:cNvPr>
          <p:cNvSpPr txBox="1"/>
          <p:nvPr/>
        </p:nvSpPr>
        <p:spPr>
          <a:xfrm>
            <a:off x="2459491" y="3146025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</a:rPr>
              <a:t>Predict state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D8FD1B11-607B-3C27-08D1-54010E593B97}"/>
              </a:ext>
            </a:extLst>
          </p:cNvPr>
          <p:cNvSpPr txBox="1"/>
          <p:nvPr/>
        </p:nvSpPr>
        <p:spPr>
          <a:xfrm>
            <a:off x="7496863" y="3153550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F0"/>
                </a:solidFill>
              </a:rPr>
              <a:t>Update state</a:t>
            </a:r>
            <a:endParaRPr lang="zh-TW" altLang="en-US" sz="2000" dirty="0">
              <a:solidFill>
                <a:srgbClr val="00B0F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36ADA75-28F6-59A0-DE0F-6C00E7BD7C40}"/>
              </a:ext>
            </a:extLst>
          </p:cNvPr>
          <p:cNvSpPr txBox="1"/>
          <p:nvPr/>
        </p:nvSpPr>
        <p:spPr>
          <a:xfrm>
            <a:off x="3218586" y="3945903"/>
            <a:ext cx="1486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SDE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54C8EC-7B79-516F-6E32-FC978AF94537}"/>
              </a:ext>
            </a:extLst>
          </p:cNvPr>
          <p:cNvSpPr/>
          <p:nvPr/>
        </p:nvSpPr>
        <p:spPr>
          <a:xfrm>
            <a:off x="3128906" y="3978575"/>
            <a:ext cx="2529975" cy="96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2B5756FE-D28F-25F8-B3C0-2EFA0F7183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t="53005" r="36343" b="42855"/>
          <a:stretch/>
        </p:blipFill>
        <p:spPr>
          <a:xfrm>
            <a:off x="4357914" y="5641523"/>
            <a:ext cx="3939152" cy="71295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B1520A2-814F-8DBB-D415-0DB9633BD5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27016" r="54691" b="24656"/>
          <a:stretch/>
        </p:blipFill>
        <p:spPr>
          <a:xfrm>
            <a:off x="8213474" y="249872"/>
            <a:ext cx="3857253" cy="290367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E9FB7CC-6161-350A-0706-471872FE4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95" y="4399501"/>
            <a:ext cx="3284505" cy="91447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E155DC2-348D-5BAC-2075-C67BD5000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94" y="5306480"/>
            <a:ext cx="3284505" cy="49745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06AB7AD-A6C7-B6C3-7B9E-F786F656F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0" r="10892"/>
          <a:stretch/>
        </p:blipFill>
        <p:spPr>
          <a:xfrm>
            <a:off x="4569891" y="4170683"/>
            <a:ext cx="964150" cy="509835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D76A4E7D-2B81-2117-5F0E-9234CCFE23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4" y="4113098"/>
            <a:ext cx="1952668" cy="626328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61B3797A-FBE7-6500-F1BC-95D56DA5D9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60" y="4004967"/>
            <a:ext cx="864896" cy="484342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91C9350C-61DB-5D69-643C-89FA44CAE0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15" y="4584935"/>
            <a:ext cx="1540389" cy="5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模型圖例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C24E14A-288D-58F7-D19D-629150140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4" t="19875" r="22603" b="23227"/>
          <a:stretch/>
        </p:blipFill>
        <p:spPr>
          <a:xfrm>
            <a:off x="1530285" y="1637988"/>
            <a:ext cx="10102391" cy="50441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1A1ED00-8F68-2A20-0509-204B93A6534F}"/>
              </a:ext>
            </a:extLst>
          </p:cNvPr>
          <p:cNvSpPr txBox="1"/>
          <p:nvPr/>
        </p:nvSpPr>
        <p:spPr>
          <a:xfrm rot="1005440">
            <a:off x="3219372" y="3832634"/>
            <a:ext cx="87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SDE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B1D193F-19F9-6DFE-F7A8-1E9873FED44E}"/>
              </a:ext>
            </a:extLst>
          </p:cNvPr>
          <p:cNvSpPr/>
          <p:nvPr/>
        </p:nvSpPr>
        <p:spPr>
          <a:xfrm rot="1005440">
            <a:off x="3089047" y="3782102"/>
            <a:ext cx="847441" cy="436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DA8A665-2E48-DC82-1195-6839883A86F3}"/>
              </a:ext>
            </a:extLst>
          </p:cNvPr>
          <p:cNvSpPr txBox="1"/>
          <p:nvPr/>
        </p:nvSpPr>
        <p:spPr>
          <a:xfrm rot="20936633">
            <a:off x="6202324" y="3433777"/>
            <a:ext cx="87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SDE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F41F8E2-F485-C1C2-A4E7-9E82D61411B7}"/>
              </a:ext>
            </a:extLst>
          </p:cNvPr>
          <p:cNvSpPr/>
          <p:nvPr/>
        </p:nvSpPr>
        <p:spPr>
          <a:xfrm rot="20936633">
            <a:off x="6076041" y="3427508"/>
            <a:ext cx="841182" cy="458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06BD5A4-C23B-D15B-F90D-54271BBAF89B}"/>
              </a:ext>
            </a:extLst>
          </p:cNvPr>
          <p:cNvSpPr txBox="1"/>
          <p:nvPr/>
        </p:nvSpPr>
        <p:spPr>
          <a:xfrm>
            <a:off x="6581480" y="4711199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50"/>
                </a:solidFill>
              </a:rPr>
              <a:t>Likelihood</a:t>
            </a:r>
            <a:endParaRPr lang="zh-TW" altLang="en-US" sz="2000" dirty="0">
              <a:solidFill>
                <a:srgbClr val="00B05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301F8E4-7A15-D7A8-9384-93B36C3D51C8}"/>
              </a:ext>
            </a:extLst>
          </p:cNvPr>
          <p:cNvSpPr txBox="1"/>
          <p:nvPr/>
        </p:nvSpPr>
        <p:spPr>
          <a:xfrm>
            <a:off x="7299185" y="3330829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50"/>
                </a:solidFill>
              </a:rPr>
              <a:t>Prior</a:t>
            </a:r>
            <a:endParaRPr lang="zh-TW" altLang="en-US" sz="2000" dirty="0">
              <a:solidFill>
                <a:srgbClr val="00B05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92D18F8-E940-D392-019E-9616F382AA9E}"/>
              </a:ext>
            </a:extLst>
          </p:cNvPr>
          <p:cNvSpPr txBox="1"/>
          <p:nvPr/>
        </p:nvSpPr>
        <p:spPr>
          <a:xfrm>
            <a:off x="6771776" y="4017300"/>
            <a:ext cx="2235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B050"/>
                </a:solidFill>
              </a:rPr>
              <a:t>Posterior</a:t>
            </a:r>
            <a:endParaRPr lang="zh-TW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8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B8E69-F595-3191-1239-DC3BB799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模型圖例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C24E14A-288D-58F7-D19D-629150140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35425" r="54172" b="23954"/>
          <a:stretch/>
        </p:blipFill>
        <p:spPr>
          <a:xfrm>
            <a:off x="1219200" y="2083322"/>
            <a:ext cx="2752627" cy="360103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4464B9C-D1E5-1A82-A319-85295CA4A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27016" r="54691" b="24656"/>
          <a:stretch/>
        </p:blipFill>
        <p:spPr>
          <a:xfrm>
            <a:off x="5229520" y="1649688"/>
            <a:ext cx="5743280" cy="432344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E6DC210-D6E0-1FE0-3F29-D49C6AB0C1FC}"/>
              </a:ext>
            </a:extLst>
          </p:cNvPr>
          <p:cNvSpPr/>
          <p:nvPr/>
        </p:nvSpPr>
        <p:spPr>
          <a:xfrm>
            <a:off x="5890960" y="4346219"/>
            <a:ext cx="2687432" cy="1626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DFF06B-1651-7225-FA49-F6F27BBCA566}"/>
              </a:ext>
            </a:extLst>
          </p:cNvPr>
          <p:cNvSpPr/>
          <p:nvPr/>
        </p:nvSpPr>
        <p:spPr>
          <a:xfrm>
            <a:off x="2036190" y="3980146"/>
            <a:ext cx="678731" cy="1280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CCFE20-D84B-D8FC-6388-FBA33B0C6682}"/>
              </a:ext>
            </a:extLst>
          </p:cNvPr>
          <p:cNvSpPr/>
          <p:nvPr/>
        </p:nvSpPr>
        <p:spPr>
          <a:xfrm rot="1070723">
            <a:off x="1031160" y="3575723"/>
            <a:ext cx="1505540" cy="27256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F705712-EB9D-BE3D-E27A-CAF437CF7B0F}"/>
              </a:ext>
            </a:extLst>
          </p:cNvPr>
          <p:cNvSpPr/>
          <p:nvPr/>
        </p:nvSpPr>
        <p:spPr>
          <a:xfrm>
            <a:off x="5229520" y="3292716"/>
            <a:ext cx="2990655" cy="105350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A10BD71-6D70-17FB-2C5F-DA4E6EA10B5F}"/>
              </a:ext>
            </a:extLst>
          </p:cNvPr>
          <p:cNvSpPr/>
          <p:nvPr/>
        </p:nvSpPr>
        <p:spPr>
          <a:xfrm>
            <a:off x="8295588" y="1649687"/>
            <a:ext cx="2007909" cy="26884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297730C-F0D2-57F0-607C-F9CB177DD301}"/>
              </a:ext>
            </a:extLst>
          </p:cNvPr>
          <p:cNvSpPr/>
          <p:nvPr/>
        </p:nvSpPr>
        <p:spPr>
          <a:xfrm>
            <a:off x="1965497" y="2226106"/>
            <a:ext cx="770335" cy="1485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1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3402</TotalTime>
  <Words>709</Words>
  <Application>Microsoft Office PowerPoint</Application>
  <PresentationFormat>寬螢幕</PresentationFormat>
  <Paragraphs>150</Paragraphs>
  <Slides>20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Franklin Gothic Book</vt:lpstr>
      <vt:lpstr>Wingdings</vt:lpstr>
      <vt:lpstr>裁剪</vt:lpstr>
      <vt:lpstr>PowerPoint 簡報</vt:lpstr>
      <vt:lpstr>論文目的</vt:lpstr>
      <vt:lpstr>論文概念</vt:lpstr>
      <vt:lpstr>模型圖例</vt:lpstr>
      <vt:lpstr>卡爾曼濾波器(Kalman filter)</vt:lpstr>
      <vt:lpstr>卡爾曼濾波器(Kalman filter)</vt:lpstr>
      <vt:lpstr>卡爾曼濾波器(Kalman filter)</vt:lpstr>
      <vt:lpstr>模型圖例</vt:lpstr>
      <vt:lpstr>模型圖例</vt:lpstr>
      <vt:lpstr>模型圖例</vt:lpstr>
      <vt:lpstr>SDE(隨機微分方程)</vt:lpstr>
      <vt:lpstr>SDE(隨機微分方程)</vt:lpstr>
      <vt:lpstr>可訓練參數設定</vt:lpstr>
      <vt:lpstr>F-CRU</vt:lpstr>
      <vt:lpstr>F-CRU</vt:lpstr>
      <vt:lpstr>F-CRU</vt:lpstr>
      <vt:lpstr>Training</vt:lpstr>
      <vt:lpstr>實驗</vt:lpstr>
      <vt:lpstr>實驗結果</vt:lpstr>
      <vt:lpstr>實驗結果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Risk-score研究</dc:title>
  <dc:creator>進奕 謝</dc:creator>
  <cp:lastModifiedBy>進奕 謝</cp:lastModifiedBy>
  <cp:revision>70</cp:revision>
  <dcterms:created xsi:type="dcterms:W3CDTF">2022-09-01T09:08:07Z</dcterms:created>
  <dcterms:modified xsi:type="dcterms:W3CDTF">2023-03-17T14:51:33Z</dcterms:modified>
</cp:coreProperties>
</file>